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D80FF9-3728-4047-ABE3-149674A351D9}" v="79" dt="2022-03-02T08:09:21.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063DBF-C3C2-F24B-9679-0AF8BA04B34B}" type="datetimeFigureOut">
              <a:rPr kumimoji="1" lang="zh-TW" altLang="en-US" smtClean="0"/>
              <a:t>2022/3/2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F2425-33B2-5846-B10A-1B8CAC27727F}" type="slidenum">
              <a:rPr kumimoji="1" lang="zh-TW" altLang="en-US" smtClean="0"/>
              <a:t>‹#›</a:t>
            </a:fld>
            <a:endParaRPr kumimoji="1" lang="zh-TW" altLang="en-US"/>
          </a:p>
        </p:txBody>
      </p:sp>
    </p:spTree>
    <p:extLst>
      <p:ext uri="{BB962C8B-B14F-4D97-AF65-F5344CB8AC3E}">
        <p14:creationId xmlns:p14="http://schemas.microsoft.com/office/powerpoint/2010/main" val="231843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22F2425-33B2-5846-B10A-1B8CAC27727F}" type="slidenum">
              <a:rPr kumimoji="1" lang="zh-TW" altLang="en-US" smtClean="0"/>
              <a:t>21</a:t>
            </a:fld>
            <a:endParaRPr kumimoji="1" lang="zh-TW" altLang="en-US"/>
          </a:p>
        </p:txBody>
      </p:sp>
    </p:spTree>
    <p:extLst>
      <p:ext uri="{BB962C8B-B14F-4D97-AF65-F5344CB8AC3E}">
        <p14:creationId xmlns:p14="http://schemas.microsoft.com/office/powerpoint/2010/main" val="1645797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3/2/22</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83414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294436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3/2/22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12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807403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3/2/22</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28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633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3/2/22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7027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89035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3/2/22</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99478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3/2/22</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99784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3/2/22</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094996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3/2/22</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28764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wifteducation.github.io/assets/pdfs/XcodeKeyboardShortcuts.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a0uaieYqhsQ?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0">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3">
            <a:extLst>
              <a:ext uri="{FF2B5EF4-FFF2-40B4-BE49-F238E27FC236}">
                <a16:creationId xmlns:a16="http://schemas.microsoft.com/office/drawing/2014/main" id="{AA3F4682-DB86-4373-8157-9BA5B872B24C}"/>
              </a:ext>
            </a:extLst>
          </p:cNvPr>
          <p:cNvPicPr>
            <a:picLocks noChangeAspect="1"/>
          </p:cNvPicPr>
          <p:nvPr/>
        </p:nvPicPr>
        <p:blipFill rotWithShape="1">
          <a:blip r:embed="rId2"/>
          <a:srcRect l="4953" r="5417" b="-2"/>
          <a:stretch/>
        </p:blipFill>
        <p:spPr>
          <a:xfrm>
            <a:off x="20" y="1074544"/>
            <a:ext cx="7573364" cy="5069861"/>
          </a:xfrm>
          <a:prstGeom prst="rect">
            <a:avLst/>
          </a:prstGeom>
        </p:spPr>
      </p:pic>
      <p:sp>
        <p:nvSpPr>
          <p:cNvPr id="13" name="Rectangle 12">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EE83D4D-3F31-6148-B41D-01A3CF320D9E}"/>
              </a:ext>
            </a:extLst>
          </p:cNvPr>
          <p:cNvSpPr>
            <a:spLocks noGrp="1"/>
          </p:cNvSpPr>
          <p:nvPr>
            <p:ph type="ctrTitle"/>
          </p:nvPr>
        </p:nvSpPr>
        <p:spPr>
          <a:xfrm>
            <a:off x="7973503" y="1709530"/>
            <a:ext cx="3754671" cy="2528515"/>
          </a:xfrm>
        </p:spPr>
        <p:txBody>
          <a:bodyPr anchor="b">
            <a:normAutofit/>
          </a:bodyPr>
          <a:lstStyle/>
          <a:p>
            <a:pPr>
              <a:lnSpc>
                <a:spcPct val="115000"/>
              </a:lnSpc>
            </a:pPr>
            <a:r>
              <a:rPr kumimoji="1" lang="en-US" altLang="zh-TW" sz="3100">
                <a:solidFill>
                  <a:schemeClr val="bg1"/>
                </a:solidFill>
              </a:rPr>
              <a:t>Xcode Storyboards and Interface Builder</a:t>
            </a:r>
            <a:endParaRPr kumimoji="1" lang="zh-TW" altLang="en-US" sz="3100">
              <a:solidFill>
                <a:schemeClr val="bg1"/>
              </a:solidFill>
            </a:endParaRPr>
          </a:p>
        </p:txBody>
      </p:sp>
      <p:sp>
        <p:nvSpPr>
          <p:cNvPr id="3" name="副標題 2">
            <a:extLst>
              <a:ext uri="{FF2B5EF4-FFF2-40B4-BE49-F238E27FC236}">
                <a16:creationId xmlns:a16="http://schemas.microsoft.com/office/drawing/2014/main" id="{C0C8A7FB-547B-DE40-A509-7FA9189F3E83}"/>
              </a:ext>
            </a:extLst>
          </p:cNvPr>
          <p:cNvSpPr>
            <a:spLocks noGrp="1"/>
          </p:cNvSpPr>
          <p:nvPr>
            <p:ph type="subTitle" idx="1"/>
          </p:nvPr>
        </p:nvSpPr>
        <p:spPr>
          <a:xfrm>
            <a:off x="7976915" y="4238046"/>
            <a:ext cx="3751260" cy="1741404"/>
          </a:xfrm>
        </p:spPr>
        <p:txBody>
          <a:bodyPr anchor="t">
            <a:normAutofit/>
          </a:bodyPr>
          <a:lstStyle/>
          <a:p>
            <a:r>
              <a:rPr kumimoji="1" lang="en-US" altLang="zh-TW" sz="2000">
                <a:solidFill>
                  <a:schemeClr val="bg1"/>
                </a:solidFill>
              </a:rPr>
              <a:t>Week2</a:t>
            </a:r>
          </a:p>
          <a:p>
            <a:r>
              <a:rPr kumimoji="1" lang="en-US" altLang="zh-TW" sz="2000">
                <a:solidFill>
                  <a:schemeClr val="bg1"/>
                </a:solidFill>
              </a:rPr>
              <a:t>2022/3/2</a:t>
            </a:r>
          </a:p>
        </p:txBody>
      </p:sp>
      <p:sp>
        <p:nvSpPr>
          <p:cNvPr id="17" name="Rectangle 16">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345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708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內容版面配置區 4" descr="一張含有 文字 的圖片&#10;&#10;自動產生的描述">
            <a:extLst>
              <a:ext uri="{FF2B5EF4-FFF2-40B4-BE49-F238E27FC236}">
                <a16:creationId xmlns:a16="http://schemas.microsoft.com/office/drawing/2014/main" id="{8DF9077E-0692-0540-8345-31165746FC12}"/>
              </a:ext>
            </a:extLst>
          </p:cNvPr>
          <p:cNvPicPr>
            <a:picLocks noGrp="1" noChangeAspect="1"/>
          </p:cNvPicPr>
          <p:nvPr>
            <p:ph idx="1"/>
          </p:nvPr>
        </p:nvPicPr>
        <p:blipFill rotWithShape="1">
          <a:blip r:embed="rId2"/>
          <a:srcRect b="10000"/>
          <a:stretch/>
        </p:blipFill>
        <p:spPr>
          <a:xfrm>
            <a:off x="20" y="-2"/>
            <a:ext cx="12191980" cy="6858002"/>
          </a:xfrm>
          <a:prstGeom prst="rect">
            <a:avLst/>
          </a:prstGeom>
        </p:spPr>
      </p:pic>
      <p:sp>
        <p:nvSpPr>
          <p:cNvPr id="18" name="Rectangle 17">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6010188-1E29-A44F-872E-0B59CD8282A1}"/>
              </a:ext>
            </a:extLst>
          </p:cNvPr>
          <p:cNvSpPr>
            <a:spLocks noGrp="1"/>
          </p:cNvSpPr>
          <p:nvPr>
            <p:ph type="title"/>
          </p:nvPr>
        </p:nvSpPr>
        <p:spPr>
          <a:xfrm>
            <a:off x="855663" y="863600"/>
            <a:ext cx="6007100" cy="3366494"/>
          </a:xfrm>
        </p:spPr>
        <p:txBody>
          <a:bodyPr vert="horz" lIns="109728" tIns="109728" rIns="109728" bIns="91440" rtlCol="0" anchor="b">
            <a:normAutofit/>
          </a:bodyPr>
          <a:lstStyle/>
          <a:p>
            <a:pPr>
              <a:lnSpc>
                <a:spcPct val="125000"/>
              </a:lnSpc>
            </a:pPr>
            <a:r>
              <a:rPr kumimoji="1" lang="en-US" altLang="zh-TW" sz="4200" b="0" cap="all">
                <a:solidFill>
                  <a:schemeClr val="bg1"/>
                </a:solidFill>
              </a:rPr>
              <a:t>Congratulation!</a:t>
            </a:r>
          </a:p>
        </p:txBody>
      </p:sp>
    </p:spTree>
    <p:extLst>
      <p:ext uri="{BB962C8B-B14F-4D97-AF65-F5344CB8AC3E}">
        <p14:creationId xmlns:p14="http://schemas.microsoft.com/office/powerpoint/2010/main" val="210017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187B458-C83E-5143-A8AB-190CD7EDAAE1}"/>
              </a:ext>
            </a:extLst>
          </p:cNvPr>
          <p:cNvSpPr>
            <a:spLocks noGrp="1"/>
          </p:cNvSpPr>
          <p:nvPr>
            <p:ph type="title"/>
          </p:nvPr>
        </p:nvSpPr>
        <p:spPr>
          <a:xfrm>
            <a:off x="642918" y="1072110"/>
            <a:ext cx="3611029" cy="1862345"/>
          </a:xfrm>
        </p:spPr>
        <p:txBody>
          <a:bodyPr>
            <a:normAutofit/>
          </a:bodyPr>
          <a:lstStyle/>
          <a:p>
            <a:r>
              <a:rPr kumimoji="1" lang="en-US" altLang="zh-TW" sz="3300"/>
              <a:t>Find Your Project Folder</a:t>
            </a:r>
            <a:endParaRPr kumimoji="1" lang="zh-TW" altLang="en-US" sz="3300"/>
          </a:p>
        </p:txBody>
      </p:sp>
      <p:sp>
        <p:nvSpPr>
          <p:cNvPr id="32" name="Rectangle 31">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9B0B396F-5061-7A48-939A-F96D7B8C5EE1}"/>
              </a:ext>
            </a:extLst>
          </p:cNvPr>
          <p:cNvSpPr>
            <a:spLocks noGrp="1"/>
          </p:cNvSpPr>
          <p:nvPr>
            <p:ph idx="1"/>
          </p:nvPr>
        </p:nvSpPr>
        <p:spPr>
          <a:xfrm>
            <a:off x="637874" y="2934455"/>
            <a:ext cx="3616073" cy="2840139"/>
          </a:xfrm>
        </p:spPr>
        <p:txBody>
          <a:bodyPr anchor="t">
            <a:normAutofit/>
          </a:bodyPr>
          <a:lstStyle/>
          <a:p>
            <a:pPr marL="285750" indent="-285750" algn="just">
              <a:buFont typeface="Arial" panose="020B0604020202020204" pitchFamily="34" charset="0"/>
              <a:buChar char="•"/>
            </a:pPr>
            <a:r>
              <a:rPr lang="en" altLang="zh-TW" b="0" dirty="0"/>
              <a:t>Click on “Show in Finder”, at which point it's going to show you where it is on your computer.</a:t>
            </a:r>
            <a:endParaRPr kumimoji="1" lang="zh-TW" altLang="en-US" dirty="0"/>
          </a:p>
        </p:txBody>
      </p:sp>
      <p:pic>
        <p:nvPicPr>
          <p:cNvPr id="4" name="圖片 3" descr="一張含有 文字, 螢幕擷取畫面, 監視器, 黑色 的圖片&#10;&#10;自動產生的描述">
            <a:extLst>
              <a:ext uri="{FF2B5EF4-FFF2-40B4-BE49-F238E27FC236}">
                <a16:creationId xmlns:a16="http://schemas.microsoft.com/office/drawing/2014/main" id="{FD422105-241A-6944-935C-DA8F9F08681B}"/>
              </a:ext>
            </a:extLst>
          </p:cNvPr>
          <p:cNvPicPr>
            <a:picLocks noChangeAspect="1"/>
          </p:cNvPicPr>
          <p:nvPr/>
        </p:nvPicPr>
        <p:blipFill rotWithShape="1">
          <a:blip r:embed="rId2"/>
          <a:srcRect t="1146" r="-1" b="-1"/>
          <a:stretch/>
        </p:blipFill>
        <p:spPr>
          <a:xfrm>
            <a:off x="4695713" y="713436"/>
            <a:ext cx="7500472" cy="5431128"/>
          </a:xfrm>
          <a:prstGeom prst="rect">
            <a:avLst/>
          </a:prstGeom>
        </p:spPr>
      </p:pic>
      <p:sp>
        <p:nvSpPr>
          <p:cNvPr id="34" name="Rectangle 33">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218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2C3162B-47DE-4EA0-A4BE-9A143AEC6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13" y="1031500"/>
            <a:ext cx="8516959" cy="511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55B1234-FB99-8743-98F8-F33AA71718E3}"/>
              </a:ext>
            </a:extLst>
          </p:cNvPr>
          <p:cNvSpPr>
            <a:spLocks noGrp="1"/>
          </p:cNvSpPr>
          <p:nvPr>
            <p:ph type="title"/>
          </p:nvPr>
        </p:nvSpPr>
        <p:spPr>
          <a:xfrm>
            <a:off x="1139589" y="1533526"/>
            <a:ext cx="7366236" cy="3288586"/>
          </a:xfrm>
        </p:spPr>
        <p:txBody>
          <a:bodyPr vert="horz" lIns="109728" tIns="109728" rIns="109728" bIns="91440" rtlCol="0" anchor="ctr">
            <a:normAutofit/>
          </a:bodyPr>
          <a:lstStyle/>
          <a:p>
            <a:pPr>
              <a:lnSpc>
                <a:spcPct val="115000"/>
              </a:lnSpc>
            </a:pPr>
            <a:r>
              <a:rPr kumimoji="1" lang="en-US" altLang="zh-TW" sz="5600" b="0" cap="all">
                <a:solidFill>
                  <a:schemeClr val="bg1"/>
                </a:solidFill>
              </a:rPr>
              <a:t>Let‘s make some changes on your project</a:t>
            </a:r>
          </a:p>
        </p:txBody>
      </p:sp>
      <p:sp>
        <p:nvSpPr>
          <p:cNvPr id="17" name="Rectangle 16">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1422" y="-4078"/>
            <a:ext cx="3027528" cy="10565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63D6F5-598D-4A1D-B50B-2AC99EDE8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67615"/>
            <a:ext cx="1218590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52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B90163B-B947-2045-835B-F5E8AC1A9B5B}"/>
              </a:ext>
            </a:extLst>
          </p:cNvPr>
          <p:cNvSpPr>
            <a:spLocks noGrp="1"/>
          </p:cNvSpPr>
          <p:nvPr>
            <p:ph type="title"/>
          </p:nvPr>
        </p:nvSpPr>
        <p:spPr>
          <a:xfrm>
            <a:off x="1434622" y="1113327"/>
            <a:ext cx="4862811" cy="2019488"/>
          </a:xfrm>
        </p:spPr>
        <p:txBody>
          <a:bodyPr>
            <a:normAutofit/>
          </a:bodyPr>
          <a:lstStyle/>
          <a:p>
            <a:r>
              <a:rPr kumimoji="1" lang="en-US" altLang="zh-TW">
                <a:solidFill>
                  <a:schemeClr val="bg1"/>
                </a:solidFill>
              </a:rPr>
              <a:t>General Setting</a:t>
            </a:r>
            <a:endParaRPr kumimoji="1" lang="zh-TW" altLang="en-US">
              <a:solidFill>
                <a:schemeClr val="bg1"/>
              </a:solidFill>
            </a:endParaRPr>
          </a:p>
        </p:txBody>
      </p:sp>
      <p:sp>
        <p:nvSpPr>
          <p:cNvPr id="13" name="Rectangle 12">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59136F95-D4F2-3C4D-885A-5CF6B3E4F738}"/>
              </a:ext>
            </a:extLst>
          </p:cNvPr>
          <p:cNvSpPr>
            <a:spLocks noGrp="1"/>
          </p:cNvSpPr>
          <p:nvPr>
            <p:ph idx="1"/>
          </p:nvPr>
        </p:nvSpPr>
        <p:spPr>
          <a:xfrm>
            <a:off x="1434622" y="3707541"/>
            <a:ext cx="5117253" cy="2505801"/>
          </a:xfrm>
        </p:spPr>
        <p:txBody>
          <a:bodyPr>
            <a:normAutofit/>
          </a:bodyPr>
          <a:lstStyle/>
          <a:p>
            <a:pPr marL="285750" indent="-285750" algn="just">
              <a:lnSpc>
                <a:spcPct val="130000"/>
              </a:lnSpc>
              <a:buFont typeface="Arial" panose="020B0604020202020204" pitchFamily="34" charset="0"/>
              <a:buChar char="•"/>
            </a:pPr>
            <a:r>
              <a:rPr lang="en" altLang="zh-TW" sz="1500" b="0" dirty="0"/>
              <a:t>You can change things such as the version, for example: how our app is going to be deployed, and when it's run, where is it going to be running on?</a:t>
            </a:r>
          </a:p>
          <a:p>
            <a:pPr marL="285750" indent="-285750" algn="just">
              <a:lnSpc>
                <a:spcPct val="130000"/>
              </a:lnSpc>
              <a:buFont typeface="Arial" panose="020B0604020202020204" pitchFamily="34" charset="0"/>
              <a:buChar char="•"/>
            </a:pPr>
            <a:r>
              <a:rPr kumimoji="1" lang="en" altLang="zh-TW" sz="1500" b="0" dirty="0"/>
              <a:t>Please keep in mind that this is going to be the </a:t>
            </a:r>
            <a:r>
              <a:rPr kumimoji="1" lang="en" altLang="zh-TW" sz="1500" u="sng" dirty="0">
                <a:solidFill>
                  <a:srgbClr val="FF0000"/>
                </a:solidFill>
              </a:rPr>
              <a:t>minimum version</a:t>
            </a:r>
            <a:r>
              <a:rPr kumimoji="1" lang="en" altLang="zh-TW" sz="1500" b="0" dirty="0"/>
              <a:t> that you want to deploy.</a:t>
            </a:r>
          </a:p>
          <a:p>
            <a:pPr marL="285750" indent="-285750" algn="just">
              <a:lnSpc>
                <a:spcPct val="130000"/>
              </a:lnSpc>
              <a:buFont typeface="Arial" panose="020B0604020202020204" pitchFamily="34" charset="0"/>
              <a:buChar char="•"/>
            </a:pPr>
            <a:endParaRPr kumimoji="1" lang="zh-TW" altLang="en-US" sz="1500" dirty="0"/>
          </a:p>
        </p:txBody>
      </p:sp>
      <p:sp>
        <p:nvSpPr>
          <p:cNvPr id="23" name="Rectangle 22">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a:extLst>
              <a:ext uri="{FF2B5EF4-FFF2-40B4-BE49-F238E27FC236}">
                <a16:creationId xmlns:a16="http://schemas.microsoft.com/office/drawing/2014/main" id="{79C8E1B9-D44F-8C46-9AF7-8FC530943DB7}"/>
              </a:ext>
            </a:extLst>
          </p:cNvPr>
          <p:cNvPicPr>
            <a:picLocks noChangeAspect="1"/>
          </p:cNvPicPr>
          <p:nvPr/>
        </p:nvPicPr>
        <p:blipFill rotWithShape="1">
          <a:blip r:embed="rId2"/>
          <a:srcRect l="7423" r="25685"/>
          <a:stretch/>
        </p:blipFill>
        <p:spPr>
          <a:xfrm>
            <a:off x="6857698" y="10"/>
            <a:ext cx="5334301" cy="6857990"/>
          </a:xfrm>
          <a:prstGeom prst="rect">
            <a:avLst/>
          </a:prstGeom>
        </p:spPr>
      </p:pic>
    </p:spTree>
    <p:extLst>
      <p:ext uri="{BB962C8B-B14F-4D97-AF65-F5344CB8AC3E}">
        <p14:creationId xmlns:p14="http://schemas.microsoft.com/office/powerpoint/2010/main" val="2305057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Files">
            <a:extLst>
              <a:ext uri="{FF2B5EF4-FFF2-40B4-BE49-F238E27FC236}">
                <a16:creationId xmlns:a16="http://schemas.microsoft.com/office/drawing/2014/main" id="{AA41565B-C353-459F-9B8D-6C4D8BFEA4F2}"/>
              </a:ext>
            </a:extLst>
          </p:cNvPr>
          <p:cNvPicPr>
            <a:picLocks noChangeAspect="1"/>
          </p:cNvPicPr>
          <p:nvPr/>
        </p:nvPicPr>
        <p:blipFill rotWithShape="1">
          <a:blip r:embed="rId2"/>
          <a:srcRect b="15730"/>
          <a:stretch/>
        </p:blipFill>
        <p:spPr>
          <a:xfrm>
            <a:off x="20" y="-2"/>
            <a:ext cx="12191980" cy="6858002"/>
          </a:xfrm>
          <a:prstGeom prst="rect">
            <a:avLst/>
          </a:prstGeom>
        </p:spPr>
      </p:pic>
      <p:sp>
        <p:nvSpPr>
          <p:cNvPr id="16" name="Rectangle 15">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5910AC6-2D79-6D41-8E35-6FE5A05966CC}"/>
              </a:ext>
            </a:extLst>
          </p:cNvPr>
          <p:cNvSpPr>
            <a:spLocks noGrp="1"/>
          </p:cNvSpPr>
          <p:nvPr>
            <p:ph type="title"/>
          </p:nvPr>
        </p:nvSpPr>
        <p:spPr>
          <a:xfrm>
            <a:off x="4456113" y="2840681"/>
            <a:ext cx="7735867" cy="3366494"/>
          </a:xfrm>
        </p:spPr>
        <p:txBody>
          <a:bodyPr vert="horz" lIns="109728" tIns="109728" rIns="109728" bIns="91440" rtlCol="0" anchor="b">
            <a:normAutofit/>
          </a:bodyPr>
          <a:lstStyle/>
          <a:p>
            <a:pPr>
              <a:lnSpc>
                <a:spcPct val="115000"/>
              </a:lnSpc>
            </a:pPr>
            <a:r>
              <a:rPr lang="en-US" altLang="zh-TW" sz="2400" b="0" cap="all" dirty="0">
                <a:solidFill>
                  <a:schemeClr val="bg1"/>
                </a:solidFill>
              </a:rPr>
              <a:t>In most cases, you'll be keeping these settings as the defaults, and </a:t>
            </a:r>
            <a:r>
              <a:rPr lang="en-US" altLang="zh-TW" sz="2400" u="sng" cap="all" dirty="0">
                <a:solidFill>
                  <a:schemeClr val="bg1"/>
                </a:solidFill>
              </a:rPr>
              <a:t>we'll be doing most of our important</a:t>
            </a:r>
            <a:br>
              <a:rPr lang="en-US" altLang="zh-TW" sz="2400" u="sng" cap="all" dirty="0">
                <a:solidFill>
                  <a:schemeClr val="bg1"/>
                </a:solidFill>
              </a:rPr>
            </a:br>
            <a:r>
              <a:rPr lang="en-US" altLang="zh-TW" sz="2400" u="sng" cap="all" dirty="0">
                <a:solidFill>
                  <a:schemeClr val="bg1"/>
                </a:solidFill>
              </a:rPr>
              <a:t>work inside the swift and storyboard files</a:t>
            </a:r>
            <a:r>
              <a:rPr lang="en-US" altLang="zh-TW" sz="2400" b="0" cap="all" dirty="0">
                <a:solidFill>
                  <a:schemeClr val="bg1"/>
                </a:solidFill>
              </a:rPr>
              <a:t>.</a:t>
            </a:r>
            <a:br>
              <a:rPr lang="en-US" altLang="zh-TW" sz="2400" b="0" cap="all" dirty="0">
                <a:solidFill>
                  <a:schemeClr val="bg1"/>
                </a:solidFill>
              </a:rPr>
            </a:br>
            <a:endParaRPr kumimoji="1" lang="en-US" altLang="zh-TW" sz="2400" b="0" cap="all" dirty="0">
              <a:solidFill>
                <a:schemeClr val="bg1"/>
              </a:solidFill>
            </a:endParaRPr>
          </a:p>
        </p:txBody>
      </p:sp>
    </p:spTree>
    <p:extLst>
      <p:ext uri="{BB962C8B-B14F-4D97-AF65-F5344CB8AC3E}">
        <p14:creationId xmlns:p14="http://schemas.microsoft.com/office/powerpoint/2010/main" val="42394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3F6EA88-1AE7-B147-942B-2547B1517D5F}"/>
              </a:ext>
            </a:extLst>
          </p:cNvPr>
          <p:cNvSpPr>
            <a:spLocks noGrp="1"/>
          </p:cNvSpPr>
          <p:nvPr>
            <p:ph type="title"/>
          </p:nvPr>
        </p:nvSpPr>
        <p:spPr>
          <a:xfrm>
            <a:off x="642918" y="1072110"/>
            <a:ext cx="3611029" cy="1862345"/>
          </a:xfrm>
        </p:spPr>
        <p:txBody>
          <a:bodyPr>
            <a:normAutofit/>
          </a:bodyPr>
          <a:lstStyle/>
          <a:p>
            <a:r>
              <a:rPr kumimoji="1" lang="en-US" altLang="zh-TW" dirty="0"/>
              <a:t>Storyboard</a:t>
            </a:r>
            <a:endParaRPr kumimoji="1" lang="zh-TW" altLang="en-US" dirty="0"/>
          </a:p>
        </p:txBody>
      </p:sp>
      <p:sp>
        <p:nvSpPr>
          <p:cNvPr id="68" name="Rectangle 67">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989ABA85-88E8-B04D-8AC0-AAED3B75C914}"/>
              </a:ext>
            </a:extLst>
          </p:cNvPr>
          <p:cNvSpPr>
            <a:spLocks noGrp="1"/>
          </p:cNvSpPr>
          <p:nvPr>
            <p:ph idx="1"/>
          </p:nvPr>
        </p:nvSpPr>
        <p:spPr>
          <a:xfrm>
            <a:off x="637874" y="2934455"/>
            <a:ext cx="3616073" cy="2840139"/>
          </a:xfrm>
        </p:spPr>
        <p:txBody>
          <a:bodyPr anchor="t">
            <a:normAutofit/>
          </a:bodyPr>
          <a:lstStyle/>
          <a:p>
            <a:pPr marL="285750" indent="-285750" algn="just">
              <a:lnSpc>
                <a:spcPct val="130000"/>
              </a:lnSpc>
              <a:buFont typeface="Arial" panose="020B0604020202020204" pitchFamily="34" charset="0"/>
              <a:buChar char="•"/>
            </a:pPr>
            <a:r>
              <a:rPr lang="en" altLang="zh-TW" sz="1300" b="0" dirty="0"/>
              <a:t>The </a:t>
            </a:r>
            <a:r>
              <a:rPr lang="en" altLang="zh-TW" sz="1300" b="0" dirty="0" err="1"/>
              <a:t>main.storyboard</a:t>
            </a:r>
            <a:r>
              <a:rPr lang="en" altLang="zh-TW" sz="1300" b="0" dirty="0"/>
              <a:t> is where you'll be designing most of your app.</a:t>
            </a:r>
          </a:p>
          <a:p>
            <a:pPr marL="285750" indent="-285750" algn="just">
              <a:lnSpc>
                <a:spcPct val="130000"/>
              </a:lnSpc>
              <a:buFont typeface="Arial" panose="020B0604020202020204" pitchFamily="34" charset="0"/>
              <a:buChar char="•"/>
            </a:pPr>
            <a:r>
              <a:rPr lang="en" altLang="zh-TW" sz="1300" b="0" dirty="0"/>
              <a:t>You can access various components, things such as </a:t>
            </a:r>
            <a:r>
              <a:rPr lang="en" altLang="zh-TW" sz="1300" b="0" u="sng" dirty="0"/>
              <a:t>labels, buttons, all of the default iOS components and you can simply drag and drop them onto the screen like so.</a:t>
            </a:r>
          </a:p>
          <a:p>
            <a:pPr algn="just">
              <a:lnSpc>
                <a:spcPct val="130000"/>
              </a:lnSpc>
            </a:pPr>
            <a:endParaRPr kumimoji="1" lang="zh-TW" altLang="en-US" sz="1300" dirty="0"/>
          </a:p>
        </p:txBody>
      </p:sp>
      <p:pic>
        <p:nvPicPr>
          <p:cNvPr id="5" name="圖片 4">
            <a:extLst>
              <a:ext uri="{FF2B5EF4-FFF2-40B4-BE49-F238E27FC236}">
                <a16:creationId xmlns:a16="http://schemas.microsoft.com/office/drawing/2014/main" id="{39C6C859-A71D-704A-86A4-EEB0ECAA319A}"/>
              </a:ext>
            </a:extLst>
          </p:cNvPr>
          <p:cNvPicPr>
            <a:picLocks noChangeAspect="1"/>
          </p:cNvPicPr>
          <p:nvPr/>
        </p:nvPicPr>
        <p:blipFill rotWithShape="1">
          <a:blip r:embed="rId2"/>
          <a:srcRect r="-1" b="7165"/>
          <a:stretch/>
        </p:blipFill>
        <p:spPr>
          <a:xfrm>
            <a:off x="4695713" y="713436"/>
            <a:ext cx="7500472" cy="5431128"/>
          </a:xfrm>
          <a:prstGeom prst="rect">
            <a:avLst/>
          </a:prstGeom>
        </p:spPr>
      </p:pic>
      <p:sp>
        <p:nvSpPr>
          <p:cNvPr id="70" name="Rectangle 69">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文字方塊 60">
            <a:extLst>
              <a:ext uri="{FF2B5EF4-FFF2-40B4-BE49-F238E27FC236}">
                <a16:creationId xmlns:a16="http://schemas.microsoft.com/office/drawing/2014/main" id="{D20BD2A8-FAE7-6349-96C4-C9DB1F860AF2}"/>
              </a:ext>
            </a:extLst>
          </p:cNvPr>
          <p:cNvSpPr txBox="1"/>
          <p:nvPr/>
        </p:nvSpPr>
        <p:spPr>
          <a:xfrm>
            <a:off x="4896865" y="1929221"/>
            <a:ext cx="1433383" cy="148121"/>
          </a:xfrm>
          <a:prstGeom prst="rect">
            <a:avLst/>
          </a:prstGeom>
          <a:noFill/>
          <a:ln w="28575">
            <a:solidFill>
              <a:srgbClr val="FF0000"/>
            </a:solidFill>
          </a:ln>
        </p:spPr>
        <p:txBody>
          <a:bodyPr wrap="square" rtlCol="0">
            <a:spAutoFit/>
          </a:bodyPr>
          <a:lstStyle/>
          <a:p>
            <a:endParaRPr kumimoji="1" lang="zh-TW" altLang="en-US" dirty="0"/>
          </a:p>
        </p:txBody>
      </p:sp>
      <p:sp>
        <p:nvSpPr>
          <p:cNvPr id="62" name="文字方塊 61">
            <a:extLst>
              <a:ext uri="{FF2B5EF4-FFF2-40B4-BE49-F238E27FC236}">
                <a16:creationId xmlns:a16="http://schemas.microsoft.com/office/drawing/2014/main" id="{7AB7500C-A2E3-F141-9E69-A7422896207D}"/>
              </a:ext>
            </a:extLst>
          </p:cNvPr>
          <p:cNvSpPr txBox="1"/>
          <p:nvPr/>
        </p:nvSpPr>
        <p:spPr>
          <a:xfrm>
            <a:off x="11911914" y="713436"/>
            <a:ext cx="272726" cy="186383"/>
          </a:xfrm>
          <a:prstGeom prst="rect">
            <a:avLst/>
          </a:prstGeom>
          <a:noFill/>
          <a:ln w="28575">
            <a:solidFill>
              <a:srgbClr val="FF0000"/>
            </a:solidFill>
          </a:ln>
        </p:spPr>
        <p:txBody>
          <a:bodyPr wrap="square" rtlCol="0">
            <a:spAutoFit/>
          </a:bodyPr>
          <a:lstStyle/>
          <a:p>
            <a:endParaRPr kumimoji="1" lang="zh-TW" altLang="en-US" dirty="0"/>
          </a:p>
        </p:txBody>
      </p:sp>
      <p:sp>
        <p:nvSpPr>
          <p:cNvPr id="6" name="文字方塊 5">
            <a:extLst>
              <a:ext uri="{FF2B5EF4-FFF2-40B4-BE49-F238E27FC236}">
                <a16:creationId xmlns:a16="http://schemas.microsoft.com/office/drawing/2014/main" id="{59312DC8-A899-2A4A-8B84-836DEF99B5F7}"/>
              </a:ext>
            </a:extLst>
          </p:cNvPr>
          <p:cNvSpPr txBox="1"/>
          <p:nvPr/>
        </p:nvSpPr>
        <p:spPr>
          <a:xfrm>
            <a:off x="10105225" y="302435"/>
            <a:ext cx="2056973" cy="369332"/>
          </a:xfrm>
          <a:prstGeom prst="rect">
            <a:avLst/>
          </a:prstGeom>
          <a:noFill/>
        </p:spPr>
        <p:txBody>
          <a:bodyPr wrap="none" rtlCol="0">
            <a:spAutoFit/>
          </a:bodyPr>
          <a:lstStyle/>
          <a:p>
            <a:r>
              <a:rPr kumimoji="1" lang="en-US" altLang="zh-TW" dirty="0">
                <a:solidFill>
                  <a:srgbClr val="FF0000"/>
                </a:solidFill>
              </a:rPr>
              <a:t>add components</a:t>
            </a:r>
            <a:endParaRPr kumimoji="1" lang="zh-TW" altLang="en-US" dirty="0">
              <a:solidFill>
                <a:srgbClr val="FF0000"/>
              </a:solidFill>
            </a:endParaRPr>
          </a:p>
        </p:txBody>
      </p:sp>
    </p:spTree>
    <p:extLst>
      <p:ext uri="{BB962C8B-B14F-4D97-AF65-F5344CB8AC3E}">
        <p14:creationId xmlns:p14="http://schemas.microsoft.com/office/powerpoint/2010/main" val="308107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72BA75E-8721-5D49-9BB5-6736EED1D353}"/>
              </a:ext>
            </a:extLst>
          </p:cNvPr>
          <p:cNvSpPr>
            <a:spLocks noGrp="1"/>
          </p:cNvSpPr>
          <p:nvPr>
            <p:ph type="title"/>
          </p:nvPr>
        </p:nvSpPr>
        <p:spPr>
          <a:xfrm>
            <a:off x="642918" y="1072110"/>
            <a:ext cx="3611029" cy="1862345"/>
          </a:xfrm>
        </p:spPr>
        <p:txBody>
          <a:bodyPr>
            <a:normAutofit/>
          </a:bodyPr>
          <a:lstStyle/>
          <a:p>
            <a:pPr>
              <a:lnSpc>
                <a:spcPct val="140000"/>
              </a:lnSpc>
            </a:pPr>
            <a:r>
              <a:rPr lang="en" altLang="zh-TW" sz="2800" err="1"/>
              <a:t>Xcode</a:t>
            </a:r>
            <a:r>
              <a:rPr lang="en" altLang="zh-TW" sz="2800"/>
              <a:t> Keyboard Shortcuts </a:t>
            </a:r>
            <a:endParaRPr kumimoji="1" lang="zh-TW" altLang="en-US" sz="280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EF99E8AF-0253-B147-8AB3-0CEF353A13A2}"/>
              </a:ext>
            </a:extLst>
          </p:cNvPr>
          <p:cNvSpPr>
            <a:spLocks noGrp="1"/>
          </p:cNvSpPr>
          <p:nvPr>
            <p:ph idx="1"/>
          </p:nvPr>
        </p:nvSpPr>
        <p:spPr>
          <a:xfrm>
            <a:off x="637874" y="2934455"/>
            <a:ext cx="3616073" cy="2840139"/>
          </a:xfrm>
        </p:spPr>
        <p:txBody>
          <a:bodyPr anchor="t">
            <a:normAutofit/>
          </a:bodyPr>
          <a:lstStyle/>
          <a:p>
            <a:pPr marL="285750" indent="-285750" algn="just">
              <a:buFont typeface="Arial" panose="020B0604020202020204" pitchFamily="34" charset="0"/>
              <a:buChar char="•"/>
            </a:pPr>
            <a:r>
              <a:rPr kumimoji="1" lang="en-US" altLang="zh-TW" dirty="0"/>
              <a:t>You can find the information here:</a:t>
            </a:r>
          </a:p>
          <a:p>
            <a:pPr marL="285750" lvl="1" indent="-285750" algn="just">
              <a:buFont typeface="Arial" panose="020B0604020202020204" pitchFamily="34" charset="0"/>
              <a:buChar char="•"/>
            </a:pPr>
            <a:r>
              <a:rPr kumimoji="1" lang="en-US" altLang="zh-TW" dirty="0">
                <a:hlinkClick r:id="rId2"/>
              </a:rPr>
              <a:t>https://</a:t>
            </a:r>
            <a:r>
              <a:rPr kumimoji="1" lang="en-US" altLang="zh-TW" dirty="0" err="1">
                <a:hlinkClick r:id="rId2"/>
              </a:rPr>
              <a:t>swifteducation.github.io</a:t>
            </a:r>
            <a:r>
              <a:rPr kumimoji="1" lang="en-US" altLang="zh-TW" dirty="0">
                <a:hlinkClick r:id="rId2"/>
              </a:rPr>
              <a:t>/assets/pdfs/</a:t>
            </a:r>
            <a:r>
              <a:rPr kumimoji="1" lang="en-US" altLang="zh-TW" dirty="0" err="1">
                <a:hlinkClick r:id="rId2"/>
              </a:rPr>
              <a:t>XcodeKeyboardShortcuts.pdf</a:t>
            </a:r>
            <a:endParaRPr kumimoji="1" lang="en-US" altLang="zh-TW" dirty="0"/>
          </a:p>
        </p:txBody>
      </p:sp>
      <p:pic>
        <p:nvPicPr>
          <p:cNvPr id="5" name="圖片 4">
            <a:extLst>
              <a:ext uri="{FF2B5EF4-FFF2-40B4-BE49-F238E27FC236}">
                <a16:creationId xmlns:a16="http://schemas.microsoft.com/office/drawing/2014/main" id="{44FFBD84-3812-CB4C-BE5A-D932CCC4FD86}"/>
              </a:ext>
            </a:extLst>
          </p:cNvPr>
          <p:cNvPicPr>
            <a:picLocks noChangeAspect="1"/>
          </p:cNvPicPr>
          <p:nvPr/>
        </p:nvPicPr>
        <p:blipFill>
          <a:blip r:embed="rId3"/>
          <a:stretch>
            <a:fillRect/>
          </a:stretch>
        </p:blipFill>
        <p:spPr>
          <a:xfrm>
            <a:off x="5188714" y="1328084"/>
            <a:ext cx="6514470" cy="4201831"/>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313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58" name="Rectangle 57">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59">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1500"/>
            <a:ext cx="7534656" cy="51129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片 5">
            <a:extLst>
              <a:ext uri="{FF2B5EF4-FFF2-40B4-BE49-F238E27FC236}">
                <a16:creationId xmlns:a16="http://schemas.microsoft.com/office/drawing/2014/main" id="{A1E5CCD8-9393-7146-BF26-FFA28FE16CD3}"/>
              </a:ext>
            </a:extLst>
          </p:cNvPr>
          <p:cNvPicPr>
            <a:picLocks noChangeAspect="1"/>
          </p:cNvPicPr>
          <p:nvPr/>
        </p:nvPicPr>
        <p:blipFill>
          <a:blip r:embed="rId2"/>
          <a:stretch>
            <a:fillRect/>
          </a:stretch>
        </p:blipFill>
        <p:spPr>
          <a:xfrm>
            <a:off x="-24286" y="1353066"/>
            <a:ext cx="7997789" cy="4260254"/>
          </a:xfrm>
          <a:prstGeom prst="rect">
            <a:avLst/>
          </a:prstGeom>
        </p:spPr>
      </p:pic>
      <p:sp>
        <p:nvSpPr>
          <p:cNvPr id="68" name="Rectangle 67">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9FC7291-EDB7-6A4A-8BA1-498E3E6BDA7A}"/>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kumimoji="1" lang="en-US" altLang="zh-TW" sz="3100" b="0" cap="all">
                <a:solidFill>
                  <a:schemeClr val="bg1"/>
                </a:solidFill>
              </a:rPr>
              <a:t>Main and LaunchScreen </a:t>
            </a:r>
          </a:p>
        </p:txBody>
      </p:sp>
      <p:sp>
        <p:nvSpPr>
          <p:cNvPr id="70" name="Rectangle 69">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乘號 6">
            <a:extLst>
              <a:ext uri="{FF2B5EF4-FFF2-40B4-BE49-F238E27FC236}">
                <a16:creationId xmlns:a16="http://schemas.microsoft.com/office/drawing/2014/main" id="{FBE234AB-81BD-524C-B541-0C8A61CD6A29}"/>
              </a:ext>
            </a:extLst>
          </p:cNvPr>
          <p:cNvSpPr/>
          <p:nvPr/>
        </p:nvSpPr>
        <p:spPr>
          <a:xfrm>
            <a:off x="902043" y="1804086"/>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37105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B36E2AA-4CDB-2741-8740-968C62213E86}"/>
              </a:ext>
            </a:extLst>
          </p:cNvPr>
          <p:cNvSpPr>
            <a:spLocks noGrp="1"/>
          </p:cNvSpPr>
          <p:nvPr>
            <p:ph type="title"/>
          </p:nvPr>
        </p:nvSpPr>
        <p:spPr>
          <a:xfrm>
            <a:off x="637874" y="44810"/>
            <a:ext cx="3611029" cy="639759"/>
          </a:xfrm>
        </p:spPr>
        <p:txBody>
          <a:bodyPr>
            <a:normAutofit fontScale="90000"/>
          </a:bodyPr>
          <a:lstStyle/>
          <a:p>
            <a:r>
              <a:rPr kumimoji="1" lang="en" altLang="zh-TW" sz="2800" dirty="0" err="1"/>
              <a:t>Main.storyboard</a:t>
            </a:r>
            <a:endParaRPr kumimoji="1" lang="zh-TW" altLang="en-US" sz="2800" dirty="0"/>
          </a:p>
        </p:txBody>
      </p:sp>
      <p:sp>
        <p:nvSpPr>
          <p:cNvPr id="13" name="Rectangle 1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14FCFF5E-0154-C343-87AD-3425B75FCBCC}"/>
              </a:ext>
            </a:extLst>
          </p:cNvPr>
          <p:cNvSpPr>
            <a:spLocks noGrp="1"/>
          </p:cNvSpPr>
          <p:nvPr>
            <p:ph idx="1"/>
          </p:nvPr>
        </p:nvSpPr>
        <p:spPr>
          <a:xfrm>
            <a:off x="513968" y="936040"/>
            <a:ext cx="3616073" cy="3278529"/>
          </a:xfrm>
        </p:spPr>
        <p:txBody>
          <a:bodyPr anchor="t">
            <a:noAutofit/>
          </a:bodyPr>
          <a:lstStyle/>
          <a:p>
            <a:pPr marL="285750" indent="-285750" algn="just">
              <a:lnSpc>
                <a:spcPct val="130000"/>
              </a:lnSpc>
              <a:buFont typeface="Arial" panose="020B0604020202020204" pitchFamily="34" charset="0"/>
              <a:buChar char="•"/>
            </a:pPr>
            <a:r>
              <a:rPr lang="en" altLang="zh-TW" sz="1400" b="0" dirty="0"/>
              <a:t>You'll see the bottom side followed by an iPhone model, if you click on it, it starts giving you various options so you could change the type of device and notice how it doesn't have every single device.</a:t>
            </a:r>
          </a:p>
          <a:p>
            <a:pPr marL="285750" indent="-285750" algn="just">
              <a:buFont typeface="Arial" panose="020B0604020202020204" pitchFamily="34" charset="0"/>
              <a:buChar char="•"/>
            </a:pPr>
            <a:r>
              <a:rPr lang="en" altLang="zh-TW" sz="1400" b="0" dirty="0"/>
              <a:t>You've also got the selection of the light and dark modes as well as the landscape and portrait and you can change these as you're designing to quickly see what your design would look like on each of these different settings.</a:t>
            </a:r>
          </a:p>
          <a:p>
            <a:pPr algn="just">
              <a:lnSpc>
                <a:spcPct val="130000"/>
              </a:lnSpc>
            </a:pPr>
            <a:endParaRPr kumimoji="1" lang="zh-TW" altLang="en-US" sz="1400" dirty="0"/>
          </a:p>
        </p:txBody>
      </p:sp>
      <p:pic>
        <p:nvPicPr>
          <p:cNvPr id="4" name="圖片 3">
            <a:extLst>
              <a:ext uri="{FF2B5EF4-FFF2-40B4-BE49-F238E27FC236}">
                <a16:creationId xmlns:a16="http://schemas.microsoft.com/office/drawing/2014/main" id="{23E67AEC-1B4A-7E4C-8951-1467634A46DE}"/>
              </a:ext>
            </a:extLst>
          </p:cNvPr>
          <p:cNvPicPr>
            <a:picLocks noChangeAspect="1"/>
          </p:cNvPicPr>
          <p:nvPr/>
        </p:nvPicPr>
        <p:blipFill rotWithShape="1">
          <a:blip r:embed="rId2"/>
          <a:srcRect t="4491" r="-1" b="2075"/>
          <a:stretch/>
        </p:blipFill>
        <p:spPr>
          <a:xfrm>
            <a:off x="4695713" y="713436"/>
            <a:ext cx="7500472" cy="5431128"/>
          </a:xfrm>
          <a:prstGeom prst="rect">
            <a:avLst/>
          </a:prstGeom>
        </p:spPr>
      </p:pic>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a:extLst>
              <a:ext uri="{FF2B5EF4-FFF2-40B4-BE49-F238E27FC236}">
                <a16:creationId xmlns:a16="http://schemas.microsoft.com/office/drawing/2014/main" id="{044AF5A0-71B8-CA4B-898F-2BCC94546E77}"/>
              </a:ext>
            </a:extLst>
          </p:cNvPr>
          <p:cNvSpPr txBox="1"/>
          <p:nvPr/>
        </p:nvSpPr>
        <p:spPr>
          <a:xfrm>
            <a:off x="8191971" y="5445514"/>
            <a:ext cx="2138278" cy="699050"/>
          </a:xfrm>
          <a:prstGeom prst="rect">
            <a:avLst/>
          </a:prstGeom>
          <a:noFill/>
          <a:ln w="28575">
            <a:solidFill>
              <a:srgbClr val="FF0000"/>
            </a:solidFill>
          </a:ln>
        </p:spPr>
        <p:txBody>
          <a:bodyPr wrap="square" rtlCol="0">
            <a:spAutoFit/>
          </a:bodyPr>
          <a:lstStyle/>
          <a:p>
            <a:endParaRPr kumimoji="1" lang="zh-TW" altLang="en-US" dirty="0"/>
          </a:p>
        </p:txBody>
      </p:sp>
    </p:spTree>
    <p:extLst>
      <p:ext uri="{BB962C8B-B14F-4D97-AF65-F5344CB8AC3E}">
        <p14:creationId xmlns:p14="http://schemas.microsoft.com/office/powerpoint/2010/main" val="289089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D6D6E87-0280-344D-886F-20E46F38BB43}"/>
              </a:ext>
            </a:extLst>
          </p:cNvPr>
          <p:cNvSpPr>
            <a:spLocks noGrp="1"/>
          </p:cNvSpPr>
          <p:nvPr>
            <p:ph type="title"/>
          </p:nvPr>
        </p:nvSpPr>
        <p:spPr>
          <a:xfrm>
            <a:off x="642918" y="1072110"/>
            <a:ext cx="3611029" cy="1862345"/>
          </a:xfrm>
        </p:spPr>
        <p:txBody>
          <a:bodyPr>
            <a:normAutofit/>
          </a:bodyPr>
          <a:lstStyle/>
          <a:p>
            <a:r>
              <a:rPr kumimoji="1" lang="en-US" altLang="zh-TW" dirty="0"/>
              <a:t>Add A Label</a:t>
            </a:r>
            <a:endParaRPr kumimoji="1" lang="zh-TW" altLang="en-US" dirty="0"/>
          </a:p>
        </p:txBody>
      </p:sp>
      <p:sp>
        <p:nvSpPr>
          <p:cNvPr id="13" name="Rectangle 1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7E4CCA80-B9AC-6048-8B64-8224388A681D}"/>
              </a:ext>
            </a:extLst>
          </p:cNvPr>
          <p:cNvSpPr>
            <a:spLocks noGrp="1"/>
          </p:cNvSpPr>
          <p:nvPr>
            <p:ph idx="1"/>
          </p:nvPr>
        </p:nvSpPr>
        <p:spPr>
          <a:xfrm>
            <a:off x="637874" y="2934455"/>
            <a:ext cx="3616073" cy="2840139"/>
          </a:xfrm>
        </p:spPr>
        <p:txBody>
          <a:bodyPr anchor="t">
            <a:normAutofit lnSpcReduction="10000"/>
          </a:bodyPr>
          <a:lstStyle/>
          <a:p>
            <a:pPr marL="285750" indent="-285750" algn="just">
              <a:buFont typeface="Arial" panose="020B0604020202020204" pitchFamily="34" charset="0"/>
              <a:buChar char="•"/>
            </a:pPr>
            <a:r>
              <a:rPr lang="en" altLang="zh-TW" b="0" dirty="0"/>
              <a:t>Click and select the label and it tells you a little bit about what this component is and what it does.</a:t>
            </a:r>
          </a:p>
          <a:p>
            <a:pPr marL="285750" indent="-285750" algn="just">
              <a:buFont typeface="Arial" panose="020B0604020202020204" pitchFamily="34" charset="0"/>
              <a:buChar char="•"/>
            </a:pPr>
            <a:r>
              <a:rPr lang="en" altLang="zh-TW" b="0" dirty="0"/>
              <a:t>Click and </a:t>
            </a:r>
            <a:r>
              <a:rPr lang="en" altLang="zh-TW" u="sng" dirty="0">
                <a:solidFill>
                  <a:srgbClr val="FF0000"/>
                </a:solidFill>
              </a:rPr>
              <a:t>drag</a:t>
            </a:r>
            <a:r>
              <a:rPr lang="en" altLang="zh-TW" b="0" dirty="0"/>
              <a:t> it onto the screen.</a:t>
            </a:r>
            <a:endParaRPr kumimoji="1" lang="zh-TW" altLang="en-US" dirty="0"/>
          </a:p>
        </p:txBody>
      </p:sp>
      <p:pic>
        <p:nvPicPr>
          <p:cNvPr id="4" name="圖片 3">
            <a:extLst>
              <a:ext uri="{FF2B5EF4-FFF2-40B4-BE49-F238E27FC236}">
                <a16:creationId xmlns:a16="http://schemas.microsoft.com/office/drawing/2014/main" id="{7E0AAEAD-58B5-9143-BEA6-4A569122B462}"/>
              </a:ext>
            </a:extLst>
          </p:cNvPr>
          <p:cNvPicPr>
            <a:picLocks noChangeAspect="1"/>
          </p:cNvPicPr>
          <p:nvPr/>
        </p:nvPicPr>
        <p:blipFill rotWithShape="1">
          <a:blip r:embed="rId2"/>
          <a:srcRect r="-1" b="2147"/>
          <a:stretch/>
        </p:blipFill>
        <p:spPr>
          <a:xfrm>
            <a:off x="4695713" y="713436"/>
            <a:ext cx="7500472" cy="5431128"/>
          </a:xfrm>
          <a:prstGeom prst="rect">
            <a:avLst/>
          </a:prstGeom>
        </p:spPr>
      </p:pic>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a:extLst>
              <a:ext uri="{FF2B5EF4-FFF2-40B4-BE49-F238E27FC236}">
                <a16:creationId xmlns:a16="http://schemas.microsoft.com/office/drawing/2014/main" id="{E8DF4BDE-1B18-7C4A-A40C-5F3D685C5FE3}"/>
              </a:ext>
            </a:extLst>
          </p:cNvPr>
          <p:cNvSpPr txBox="1"/>
          <p:nvPr/>
        </p:nvSpPr>
        <p:spPr>
          <a:xfrm>
            <a:off x="11918096" y="695989"/>
            <a:ext cx="250589" cy="283971"/>
          </a:xfrm>
          <a:prstGeom prst="rect">
            <a:avLst/>
          </a:prstGeom>
          <a:noFill/>
          <a:ln w="28575">
            <a:solidFill>
              <a:srgbClr val="FF0000"/>
            </a:solidFill>
          </a:ln>
        </p:spPr>
        <p:txBody>
          <a:bodyPr wrap="square" rtlCol="0">
            <a:spAutoFit/>
          </a:bodyPr>
          <a:lstStyle/>
          <a:p>
            <a:endParaRPr kumimoji="1" lang="zh-TW" altLang="en-US" dirty="0"/>
          </a:p>
        </p:txBody>
      </p:sp>
      <p:sp>
        <p:nvSpPr>
          <p:cNvPr id="16" name="文字方塊 15">
            <a:extLst>
              <a:ext uri="{FF2B5EF4-FFF2-40B4-BE49-F238E27FC236}">
                <a16:creationId xmlns:a16="http://schemas.microsoft.com/office/drawing/2014/main" id="{E4095DA5-E12C-B04C-AB12-D3562859FBC4}"/>
              </a:ext>
            </a:extLst>
          </p:cNvPr>
          <p:cNvSpPr txBox="1"/>
          <p:nvPr/>
        </p:nvSpPr>
        <p:spPr>
          <a:xfrm>
            <a:off x="7167683" y="3590671"/>
            <a:ext cx="1740980" cy="385980"/>
          </a:xfrm>
          <a:prstGeom prst="rect">
            <a:avLst/>
          </a:prstGeom>
          <a:noFill/>
          <a:ln w="28575">
            <a:solidFill>
              <a:srgbClr val="FF0000"/>
            </a:solidFill>
          </a:ln>
        </p:spPr>
        <p:txBody>
          <a:bodyPr wrap="square" rtlCol="0">
            <a:spAutoFit/>
          </a:bodyPr>
          <a:lstStyle/>
          <a:p>
            <a:endParaRPr kumimoji="1" lang="zh-TW" altLang="en-US" dirty="0"/>
          </a:p>
        </p:txBody>
      </p:sp>
      <p:sp>
        <p:nvSpPr>
          <p:cNvPr id="18" name="文字方塊 17">
            <a:extLst>
              <a:ext uri="{FF2B5EF4-FFF2-40B4-BE49-F238E27FC236}">
                <a16:creationId xmlns:a16="http://schemas.microsoft.com/office/drawing/2014/main" id="{73AE939A-9126-814D-A45F-47975F9B2F5A}"/>
              </a:ext>
            </a:extLst>
          </p:cNvPr>
          <p:cNvSpPr txBox="1"/>
          <p:nvPr/>
        </p:nvSpPr>
        <p:spPr>
          <a:xfrm>
            <a:off x="8986675" y="3578551"/>
            <a:ext cx="2752243" cy="1067589"/>
          </a:xfrm>
          <a:prstGeom prst="rect">
            <a:avLst/>
          </a:prstGeom>
          <a:noFill/>
          <a:ln w="28575">
            <a:solidFill>
              <a:srgbClr val="FF0000"/>
            </a:solidFill>
          </a:ln>
        </p:spPr>
        <p:txBody>
          <a:bodyPr wrap="square" rtlCol="0">
            <a:spAutoFit/>
          </a:bodyPr>
          <a:lstStyle/>
          <a:p>
            <a:endParaRPr kumimoji="1" lang="zh-TW" altLang="en-US" dirty="0"/>
          </a:p>
        </p:txBody>
      </p:sp>
    </p:spTree>
    <p:extLst>
      <p:ext uri="{BB962C8B-B14F-4D97-AF65-F5344CB8AC3E}">
        <p14:creationId xmlns:p14="http://schemas.microsoft.com/office/powerpoint/2010/main" val="225355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41A3D34D-5054-C547-B77B-8D8720BFD9F2}"/>
              </a:ext>
            </a:extLst>
          </p:cNvPr>
          <p:cNvSpPr>
            <a:spLocks noGrp="1"/>
          </p:cNvSpPr>
          <p:nvPr>
            <p:ph type="title"/>
          </p:nvPr>
        </p:nvSpPr>
        <p:spPr>
          <a:xfrm>
            <a:off x="1535371" y="1044054"/>
            <a:ext cx="10013709" cy="1030360"/>
          </a:xfrm>
        </p:spPr>
        <p:txBody>
          <a:bodyPr>
            <a:normAutofit/>
          </a:bodyPr>
          <a:lstStyle/>
          <a:p>
            <a:r>
              <a:rPr kumimoji="1" lang="en-US" altLang="zh-TW" dirty="0">
                <a:solidFill>
                  <a:schemeClr val="bg1"/>
                </a:solidFill>
              </a:rPr>
              <a:t>Let Review The ”I am rich” APP</a:t>
            </a:r>
            <a:endParaRPr kumimoji="1" lang="zh-TW" altLang="en-US"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線上媒體 3" descr="Apple Kills 'I Am Rich' iPhone App">
            <a:hlinkClick r:id="" action="ppaction://media"/>
            <a:extLst>
              <a:ext uri="{FF2B5EF4-FFF2-40B4-BE49-F238E27FC236}">
                <a16:creationId xmlns:a16="http://schemas.microsoft.com/office/drawing/2014/main" id="{44F53802-E6EF-F34A-A428-79DF2B82B4CD}"/>
              </a:ext>
            </a:extLst>
          </p:cNvPr>
          <p:cNvPicPr>
            <a:picLocks noGrp="1" noRot="1" noChangeAspect="1"/>
          </p:cNvPicPr>
          <p:nvPr>
            <p:ph idx="1"/>
            <a:videoFile r:link="rId1"/>
          </p:nvPr>
        </p:nvPicPr>
        <p:blipFill>
          <a:blip r:embed="rId3"/>
          <a:stretch>
            <a:fillRect/>
          </a:stretch>
        </p:blipFill>
        <p:spPr>
          <a:xfrm>
            <a:off x="2594919" y="2300161"/>
            <a:ext cx="8231925" cy="4557839"/>
          </a:xfrm>
          <a:prstGeom prst="rect">
            <a:avLst/>
          </a:prstGeom>
        </p:spPr>
      </p:pic>
    </p:spTree>
    <p:extLst>
      <p:ext uri="{BB962C8B-B14F-4D97-AF65-F5344CB8AC3E}">
        <p14:creationId xmlns:p14="http://schemas.microsoft.com/office/powerpoint/2010/main" val="325537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044A809-D701-9F4E-8F69-BA6AB1EC9769}"/>
              </a:ext>
            </a:extLst>
          </p:cNvPr>
          <p:cNvSpPr>
            <a:spLocks noGrp="1"/>
          </p:cNvSpPr>
          <p:nvPr>
            <p:ph type="title"/>
          </p:nvPr>
        </p:nvSpPr>
        <p:spPr>
          <a:xfrm>
            <a:off x="637874" y="-159082"/>
            <a:ext cx="3611029" cy="917328"/>
          </a:xfrm>
        </p:spPr>
        <p:txBody>
          <a:bodyPr>
            <a:normAutofit fontScale="90000"/>
          </a:bodyPr>
          <a:lstStyle/>
          <a:p>
            <a:r>
              <a:rPr kumimoji="1" lang="en-US" altLang="zh-TW" dirty="0"/>
              <a:t>View</a:t>
            </a:r>
            <a:endParaRPr kumimoji="1" lang="zh-TW" altLang="en-US" dirty="0"/>
          </a:p>
        </p:txBody>
      </p:sp>
      <p:sp>
        <p:nvSpPr>
          <p:cNvPr id="13" name="Rectangle 1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9262153E-F3BD-9F4A-A50E-6989DF5EE246}"/>
              </a:ext>
            </a:extLst>
          </p:cNvPr>
          <p:cNvSpPr>
            <a:spLocks noGrp="1"/>
          </p:cNvSpPr>
          <p:nvPr>
            <p:ph idx="1"/>
          </p:nvPr>
        </p:nvSpPr>
        <p:spPr>
          <a:xfrm>
            <a:off x="637874" y="1064543"/>
            <a:ext cx="3616073" cy="5016013"/>
          </a:xfrm>
        </p:spPr>
        <p:txBody>
          <a:bodyPr anchor="t">
            <a:normAutofit lnSpcReduction="10000"/>
          </a:bodyPr>
          <a:lstStyle/>
          <a:p>
            <a:pPr marL="285750" indent="-285750" algn="just">
              <a:lnSpc>
                <a:spcPct val="130000"/>
              </a:lnSpc>
              <a:buFont typeface="Arial" panose="020B0604020202020204" pitchFamily="34" charset="0"/>
              <a:buChar char="•"/>
            </a:pPr>
            <a:r>
              <a:rPr lang="en" altLang="zh-TW" sz="1600" b="0" dirty="0"/>
              <a:t>The document outline we have the label, which we created just now, and it's sitting inside something called a view.</a:t>
            </a:r>
          </a:p>
          <a:p>
            <a:pPr marL="285750" indent="-285750" algn="just">
              <a:lnSpc>
                <a:spcPct val="130000"/>
              </a:lnSpc>
              <a:buFont typeface="Arial" panose="020B0604020202020204" pitchFamily="34" charset="0"/>
              <a:buChar char="•"/>
            </a:pPr>
            <a:r>
              <a:rPr lang="en" altLang="zh-TW" sz="1600" b="0" dirty="0"/>
              <a:t>The view is basically what you see in the background and we can change it by, again, selecting it in the document outline and going to the attribute inspector.</a:t>
            </a:r>
          </a:p>
          <a:p>
            <a:pPr marL="285750" indent="-285750" algn="just">
              <a:lnSpc>
                <a:spcPct val="130000"/>
              </a:lnSpc>
              <a:buFont typeface="Arial" panose="020B0604020202020204" pitchFamily="34" charset="0"/>
              <a:buChar char="•"/>
            </a:pPr>
            <a:r>
              <a:rPr lang="en" altLang="zh-TW" sz="1600" b="0" dirty="0"/>
              <a:t>You can change some setting here, for example, the background color.</a:t>
            </a:r>
          </a:p>
          <a:p>
            <a:pPr algn="just">
              <a:lnSpc>
                <a:spcPct val="130000"/>
              </a:lnSpc>
            </a:pPr>
            <a:endParaRPr kumimoji="1" lang="zh-TW" altLang="en-US" sz="1600" dirty="0"/>
          </a:p>
        </p:txBody>
      </p:sp>
      <p:pic>
        <p:nvPicPr>
          <p:cNvPr id="4" name="圖片 3">
            <a:extLst>
              <a:ext uri="{FF2B5EF4-FFF2-40B4-BE49-F238E27FC236}">
                <a16:creationId xmlns:a16="http://schemas.microsoft.com/office/drawing/2014/main" id="{387C1BF5-39E0-F442-A6DB-98B8EC9F6B3A}"/>
              </a:ext>
            </a:extLst>
          </p:cNvPr>
          <p:cNvPicPr>
            <a:picLocks noChangeAspect="1"/>
          </p:cNvPicPr>
          <p:nvPr/>
        </p:nvPicPr>
        <p:blipFill>
          <a:blip r:embed="rId2"/>
          <a:stretch>
            <a:fillRect/>
          </a:stretch>
        </p:blipFill>
        <p:spPr>
          <a:xfrm>
            <a:off x="4621565" y="1272746"/>
            <a:ext cx="7621155" cy="4312508"/>
          </a:xfrm>
          <a:prstGeom prst="rect">
            <a:avLst/>
          </a:prstGeom>
        </p:spPr>
      </p:pic>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a:extLst>
              <a:ext uri="{FF2B5EF4-FFF2-40B4-BE49-F238E27FC236}">
                <a16:creationId xmlns:a16="http://schemas.microsoft.com/office/drawing/2014/main" id="{96F3143B-59FA-2E4F-8C4F-A917BDBD1B25}"/>
              </a:ext>
            </a:extLst>
          </p:cNvPr>
          <p:cNvSpPr txBox="1"/>
          <p:nvPr/>
        </p:nvSpPr>
        <p:spPr>
          <a:xfrm>
            <a:off x="6096000" y="2050190"/>
            <a:ext cx="1478692" cy="569442"/>
          </a:xfrm>
          <a:prstGeom prst="rect">
            <a:avLst/>
          </a:prstGeom>
          <a:noFill/>
          <a:ln w="28575">
            <a:solidFill>
              <a:srgbClr val="FF0000"/>
            </a:solidFill>
          </a:ln>
        </p:spPr>
        <p:txBody>
          <a:bodyPr wrap="square" rtlCol="0">
            <a:spAutoFit/>
          </a:bodyPr>
          <a:lstStyle/>
          <a:p>
            <a:endParaRPr kumimoji="1" lang="zh-TW" altLang="en-US" dirty="0"/>
          </a:p>
        </p:txBody>
      </p:sp>
      <p:sp>
        <p:nvSpPr>
          <p:cNvPr id="16" name="文字方塊 15">
            <a:extLst>
              <a:ext uri="{FF2B5EF4-FFF2-40B4-BE49-F238E27FC236}">
                <a16:creationId xmlns:a16="http://schemas.microsoft.com/office/drawing/2014/main" id="{B048B09D-493D-D44C-B559-0951C826288C}"/>
              </a:ext>
            </a:extLst>
          </p:cNvPr>
          <p:cNvSpPr txBox="1"/>
          <p:nvPr/>
        </p:nvSpPr>
        <p:spPr>
          <a:xfrm>
            <a:off x="10787449" y="1717589"/>
            <a:ext cx="1409548" cy="2767914"/>
          </a:xfrm>
          <a:prstGeom prst="rect">
            <a:avLst/>
          </a:prstGeom>
          <a:noFill/>
          <a:ln w="28575">
            <a:solidFill>
              <a:srgbClr val="FF0000"/>
            </a:solidFill>
          </a:ln>
        </p:spPr>
        <p:txBody>
          <a:bodyPr wrap="square" rtlCol="0">
            <a:spAutoFit/>
          </a:bodyPr>
          <a:lstStyle/>
          <a:p>
            <a:endParaRPr kumimoji="1" lang="zh-TW" altLang="en-US" dirty="0"/>
          </a:p>
        </p:txBody>
      </p:sp>
    </p:spTree>
    <p:extLst>
      <p:ext uri="{BB962C8B-B14F-4D97-AF65-F5344CB8AC3E}">
        <p14:creationId xmlns:p14="http://schemas.microsoft.com/office/powerpoint/2010/main" val="450190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DEA1B-2D79-B941-B811-2FD65A21F566}"/>
              </a:ext>
            </a:extLst>
          </p:cNvPr>
          <p:cNvSpPr>
            <a:spLocks noGrp="1"/>
          </p:cNvSpPr>
          <p:nvPr>
            <p:ph type="title"/>
          </p:nvPr>
        </p:nvSpPr>
        <p:spPr>
          <a:xfrm>
            <a:off x="2916561" y="-160638"/>
            <a:ext cx="7314833" cy="1396314"/>
          </a:xfrm>
        </p:spPr>
        <p:txBody>
          <a:bodyPr/>
          <a:lstStyle/>
          <a:p>
            <a:r>
              <a:rPr kumimoji="1" lang="en-US" altLang="zh-TW" dirty="0"/>
              <a:t>Try to Run Your First App!</a:t>
            </a:r>
            <a:endParaRPr kumimoji="1" lang="zh-TW" altLang="en-US" dirty="0"/>
          </a:p>
        </p:txBody>
      </p:sp>
      <p:pic>
        <p:nvPicPr>
          <p:cNvPr id="4" name="圖片 3">
            <a:extLst>
              <a:ext uri="{FF2B5EF4-FFF2-40B4-BE49-F238E27FC236}">
                <a16:creationId xmlns:a16="http://schemas.microsoft.com/office/drawing/2014/main" id="{ED105238-59FB-7448-A748-48553A1A77FE}"/>
              </a:ext>
            </a:extLst>
          </p:cNvPr>
          <p:cNvPicPr>
            <a:picLocks noChangeAspect="1"/>
          </p:cNvPicPr>
          <p:nvPr/>
        </p:nvPicPr>
        <p:blipFill>
          <a:blip r:embed="rId3"/>
          <a:stretch>
            <a:fillRect/>
          </a:stretch>
        </p:blipFill>
        <p:spPr>
          <a:xfrm>
            <a:off x="225519" y="1235676"/>
            <a:ext cx="11740962" cy="5197498"/>
          </a:xfrm>
          <a:prstGeom prst="rect">
            <a:avLst/>
          </a:prstGeom>
        </p:spPr>
      </p:pic>
      <p:sp>
        <p:nvSpPr>
          <p:cNvPr id="31" name="文字方塊 30">
            <a:extLst>
              <a:ext uri="{FF2B5EF4-FFF2-40B4-BE49-F238E27FC236}">
                <a16:creationId xmlns:a16="http://schemas.microsoft.com/office/drawing/2014/main" id="{9F548153-7EDA-5841-BD6B-D39CBACBE03D}"/>
              </a:ext>
            </a:extLst>
          </p:cNvPr>
          <p:cNvSpPr txBox="1"/>
          <p:nvPr/>
        </p:nvSpPr>
        <p:spPr>
          <a:xfrm>
            <a:off x="2438400" y="1235676"/>
            <a:ext cx="601362" cy="420129"/>
          </a:xfrm>
          <a:prstGeom prst="rect">
            <a:avLst/>
          </a:prstGeom>
          <a:noFill/>
          <a:ln w="28575">
            <a:solidFill>
              <a:srgbClr val="FF0000"/>
            </a:solidFill>
          </a:ln>
        </p:spPr>
        <p:txBody>
          <a:bodyPr wrap="square" rtlCol="0">
            <a:spAutoFit/>
          </a:bodyPr>
          <a:lstStyle/>
          <a:p>
            <a:endParaRPr kumimoji="1" lang="zh-TW" altLang="en-US" dirty="0"/>
          </a:p>
        </p:txBody>
      </p:sp>
      <p:sp>
        <p:nvSpPr>
          <p:cNvPr id="32" name="文字方塊 31">
            <a:extLst>
              <a:ext uri="{FF2B5EF4-FFF2-40B4-BE49-F238E27FC236}">
                <a16:creationId xmlns:a16="http://schemas.microsoft.com/office/drawing/2014/main" id="{ABEB5F3C-98B2-D141-9DD9-312967373E5E}"/>
              </a:ext>
            </a:extLst>
          </p:cNvPr>
          <p:cNvSpPr txBox="1"/>
          <p:nvPr/>
        </p:nvSpPr>
        <p:spPr>
          <a:xfrm>
            <a:off x="5494637" y="1173892"/>
            <a:ext cx="1276865" cy="481913"/>
          </a:xfrm>
          <a:prstGeom prst="rect">
            <a:avLst/>
          </a:prstGeom>
          <a:noFill/>
          <a:ln w="28575">
            <a:solidFill>
              <a:srgbClr val="FF0000"/>
            </a:solidFill>
          </a:ln>
        </p:spPr>
        <p:txBody>
          <a:bodyPr wrap="square" rtlCol="0">
            <a:spAutoFit/>
          </a:bodyPr>
          <a:lstStyle/>
          <a:p>
            <a:endParaRPr kumimoji="1" lang="zh-TW" altLang="en-US" dirty="0"/>
          </a:p>
        </p:txBody>
      </p:sp>
      <p:sp>
        <p:nvSpPr>
          <p:cNvPr id="5" name="文字方塊 4">
            <a:extLst>
              <a:ext uri="{FF2B5EF4-FFF2-40B4-BE49-F238E27FC236}">
                <a16:creationId xmlns:a16="http://schemas.microsoft.com/office/drawing/2014/main" id="{5953B418-00EF-EB4F-BBA6-F5F0A0F991D2}"/>
              </a:ext>
            </a:extLst>
          </p:cNvPr>
          <p:cNvSpPr txBox="1"/>
          <p:nvPr/>
        </p:nvSpPr>
        <p:spPr>
          <a:xfrm>
            <a:off x="2438400" y="866344"/>
            <a:ext cx="564578" cy="369332"/>
          </a:xfrm>
          <a:prstGeom prst="rect">
            <a:avLst/>
          </a:prstGeom>
          <a:noFill/>
        </p:spPr>
        <p:txBody>
          <a:bodyPr wrap="none" rtlCol="0">
            <a:spAutoFit/>
          </a:bodyPr>
          <a:lstStyle/>
          <a:p>
            <a:r>
              <a:rPr kumimoji="1" lang="en-US" altLang="zh-TW" dirty="0">
                <a:solidFill>
                  <a:srgbClr val="FF0000"/>
                </a:solidFill>
              </a:rPr>
              <a:t>run</a:t>
            </a:r>
            <a:endParaRPr kumimoji="1" lang="zh-TW" altLang="en-US" dirty="0">
              <a:solidFill>
                <a:srgbClr val="FF0000"/>
              </a:solidFill>
            </a:endParaRPr>
          </a:p>
        </p:txBody>
      </p:sp>
      <p:sp>
        <p:nvSpPr>
          <p:cNvPr id="33" name="文字方塊 32">
            <a:extLst>
              <a:ext uri="{FF2B5EF4-FFF2-40B4-BE49-F238E27FC236}">
                <a16:creationId xmlns:a16="http://schemas.microsoft.com/office/drawing/2014/main" id="{3E244D1E-E70D-E344-AEB0-0729C0285651}"/>
              </a:ext>
            </a:extLst>
          </p:cNvPr>
          <p:cNvSpPr txBox="1"/>
          <p:nvPr/>
        </p:nvSpPr>
        <p:spPr>
          <a:xfrm>
            <a:off x="4712024" y="804560"/>
            <a:ext cx="3723905" cy="369332"/>
          </a:xfrm>
          <a:prstGeom prst="rect">
            <a:avLst/>
          </a:prstGeom>
          <a:noFill/>
        </p:spPr>
        <p:txBody>
          <a:bodyPr wrap="none" rtlCol="0">
            <a:spAutoFit/>
          </a:bodyPr>
          <a:lstStyle/>
          <a:p>
            <a:r>
              <a:rPr kumimoji="1" lang="en-US" altLang="zh-TW" dirty="0">
                <a:solidFill>
                  <a:srgbClr val="FF0000"/>
                </a:solidFill>
              </a:rPr>
              <a:t>select your device for simulator</a:t>
            </a:r>
            <a:endParaRPr kumimoji="1" lang="zh-TW" altLang="en-US" dirty="0">
              <a:solidFill>
                <a:srgbClr val="FF0000"/>
              </a:solidFill>
            </a:endParaRPr>
          </a:p>
        </p:txBody>
      </p:sp>
    </p:spTree>
    <p:extLst>
      <p:ext uri="{BB962C8B-B14F-4D97-AF65-F5344CB8AC3E}">
        <p14:creationId xmlns:p14="http://schemas.microsoft.com/office/powerpoint/2010/main" val="420275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6" name="Rectangle 2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rson watching empty phone">
            <a:extLst>
              <a:ext uri="{FF2B5EF4-FFF2-40B4-BE49-F238E27FC236}">
                <a16:creationId xmlns:a16="http://schemas.microsoft.com/office/drawing/2014/main" id="{AFF97729-CD9E-4872-AD79-BC6CB5623EDD}"/>
              </a:ext>
            </a:extLst>
          </p:cNvPr>
          <p:cNvPicPr>
            <a:picLocks noChangeAspect="1"/>
          </p:cNvPicPr>
          <p:nvPr/>
        </p:nvPicPr>
        <p:blipFill rotWithShape="1">
          <a:blip r:embed="rId2"/>
          <a:srcRect t="15730"/>
          <a:stretch/>
        </p:blipFill>
        <p:spPr>
          <a:xfrm>
            <a:off x="20" y="-2"/>
            <a:ext cx="12191980" cy="6858002"/>
          </a:xfrm>
          <a:prstGeom prst="rect">
            <a:avLst/>
          </a:prstGeom>
        </p:spPr>
      </p:pic>
      <p:sp>
        <p:nvSpPr>
          <p:cNvPr id="30" name="Rectangle 29">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4212435B-7FDE-2A41-BA9C-6B5C40E6F846}"/>
              </a:ext>
            </a:extLst>
          </p:cNvPr>
          <p:cNvSpPr>
            <a:spLocks noGrp="1"/>
          </p:cNvSpPr>
          <p:nvPr>
            <p:ph type="title"/>
          </p:nvPr>
        </p:nvSpPr>
        <p:spPr>
          <a:xfrm>
            <a:off x="855663" y="863600"/>
            <a:ext cx="6007100" cy="3366494"/>
          </a:xfrm>
        </p:spPr>
        <p:txBody>
          <a:bodyPr vert="horz" lIns="109728" tIns="109728" rIns="109728" bIns="91440" rtlCol="0" anchor="b">
            <a:normAutofit/>
          </a:bodyPr>
          <a:lstStyle/>
          <a:p>
            <a:pPr>
              <a:lnSpc>
                <a:spcPct val="115000"/>
              </a:lnSpc>
            </a:pPr>
            <a:r>
              <a:rPr kumimoji="1" lang="en-US" altLang="zh-TW" sz="4200" b="0" cap="all">
                <a:solidFill>
                  <a:schemeClr val="bg1"/>
                </a:solidFill>
              </a:rPr>
              <a:t>So…Today our work is to build an APP and “doing nothing”</a:t>
            </a:r>
          </a:p>
        </p:txBody>
      </p:sp>
    </p:spTree>
    <p:extLst>
      <p:ext uri="{BB962C8B-B14F-4D97-AF65-F5344CB8AC3E}">
        <p14:creationId xmlns:p14="http://schemas.microsoft.com/office/powerpoint/2010/main" val="36760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A6D9FC6-28C9-5D47-BB4C-CCE9317899FA}"/>
              </a:ext>
            </a:extLst>
          </p:cNvPr>
          <p:cNvSpPr>
            <a:spLocks noGrp="1"/>
          </p:cNvSpPr>
          <p:nvPr>
            <p:ph type="title"/>
          </p:nvPr>
        </p:nvSpPr>
        <p:spPr>
          <a:xfrm>
            <a:off x="642918" y="1072110"/>
            <a:ext cx="3611029" cy="1862345"/>
          </a:xfrm>
        </p:spPr>
        <p:txBody>
          <a:bodyPr vert="horz" lIns="109728" tIns="109728" rIns="109728" bIns="91440" rtlCol="0" anchor="ctr">
            <a:normAutofit/>
          </a:bodyPr>
          <a:lstStyle/>
          <a:p>
            <a:pPr>
              <a:lnSpc>
                <a:spcPct val="140000"/>
              </a:lnSpc>
            </a:pPr>
            <a:r>
              <a:rPr kumimoji="1" lang="en-US" altLang="zh-TW" sz="2500"/>
              <a:t>Create a Brand New Xcode Project </a:t>
            </a:r>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字方塊 4">
            <a:extLst>
              <a:ext uri="{FF2B5EF4-FFF2-40B4-BE49-F238E27FC236}">
                <a16:creationId xmlns:a16="http://schemas.microsoft.com/office/drawing/2014/main" id="{FB32442E-7AE3-0445-B344-558A83BF07CC}"/>
              </a:ext>
            </a:extLst>
          </p:cNvPr>
          <p:cNvSpPr txBox="1"/>
          <p:nvPr/>
        </p:nvSpPr>
        <p:spPr>
          <a:xfrm>
            <a:off x="637874" y="2934455"/>
            <a:ext cx="3616073" cy="2840139"/>
          </a:xfrm>
          <a:prstGeom prst="rect">
            <a:avLst/>
          </a:prstGeom>
        </p:spPr>
        <p:txBody>
          <a:bodyPr vert="horz" lIns="109728" tIns="109728" rIns="109728" bIns="91440" rtlCol="0" anchor="t">
            <a:normAutofit/>
          </a:bodyPr>
          <a:lstStyle/>
          <a:p>
            <a:pPr indent="-285750" algn="just">
              <a:lnSpc>
                <a:spcPct val="130000"/>
              </a:lnSpc>
              <a:spcBef>
                <a:spcPts val="930"/>
              </a:spcBef>
              <a:buFont typeface="Corbel" panose="020B0503020204020204" pitchFamily="34" charset="0"/>
              <a:buChar char="•"/>
            </a:pPr>
            <a:r>
              <a:rPr kumimoji="1" lang="en-US" altLang="zh-TW" spc="150" dirty="0">
                <a:solidFill>
                  <a:schemeClr val="tx1">
                    <a:lumMod val="75000"/>
                    <a:lumOff val="25000"/>
                  </a:schemeClr>
                </a:solidFill>
              </a:rPr>
              <a:t>You can create a new project by clicking the button from the welcome screen</a:t>
            </a:r>
          </a:p>
          <a:p>
            <a:pPr indent="-285750" algn="just">
              <a:lnSpc>
                <a:spcPct val="130000"/>
              </a:lnSpc>
              <a:spcBef>
                <a:spcPts val="930"/>
              </a:spcBef>
              <a:buFont typeface="Corbel" panose="020B0503020204020204" pitchFamily="34" charset="0"/>
              <a:buChar char="•"/>
            </a:pPr>
            <a:r>
              <a:rPr kumimoji="1" lang="en-US" altLang="zh-TW" spc="150" dirty="0">
                <a:solidFill>
                  <a:schemeClr val="tx1">
                    <a:lumMod val="75000"/>
                    <a:lumOff val="25000"/>
                  </a:schemeClr>
                </a:solidFill>
              </a:rPr>
              <a:t>You can also go to the File-&gt; New -&gt; Project to do the same thing</a:t>
            </a:r>
          </a:p>
        </p:txBody>
      </p:sp>
      <p:pic>
        <p:nvPicPr>
          <p:cNvPr id="4" name="圖片 3">
            <a:extLst>
              <a:ext uri="{FF2B5EF4-FFF2-40B4-BE49-F238E27FC236}">
                <a16:creationId xmlns:a16="http://schemas.microsoft.com/office/drawing/2014/main" id="{DA24831F-80EF-2344-BD40-5C13B9539FC7}"/>
              </a:ext>
            </a:extLst>
          </p:cNvPr>
          <p:cNvPicPr>
            <a:picLocks noChangeAspect="1"/>
          </p:cNvPicPr>
          <p:nvPr/>
        </p:nvPicPr>
        <p:blipFill rotWithShape="1">
          <a:blip r:embed="rId2"/>
          <a:srcRect r="10581" b="2"/>
          <a:stretch/>
        </p:blipFill>
        <p:spPr>
          <a:xfrm>
            <a:off x="4695713" y="713436"/>
            <a:ext cx="7500472" cy="5431128"/>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字方塊 6">
            <a:extLst>
              <a:ext uri="{FF2B5EF4-FFF2-40B4-BE49-F238E27FC236}">
                <a16:creationId xmlns:a16="http://schemas.microsoft.com/office/drawing/2014/main" id="{ACF7C7C8-D139-DC41-AA1E-5E12AEB75C35}"/>
              </a:ext>
            </a:extLst>
          </p:cNvPr>
          <p:cNvSpPr txBox="1"/>
          <p:nvPr/>
        </p:nvSpPr>
        <p:spPr>
          <a:xfrm>
            <a:off x="7304690" y="4636008"/>
            <a:ext cx="3121572" cy="410427"/>
          </a:xfrm>
          <a:prstGeom prst="rect">
            <a:avLst/>
          </a:prstGeom>
          <a:noFill/>
          <a:ln w="28575">
            <a:solidFill>
              <a:srgbClr val="FF0000"/>
            </a:solidFill>
          </a:ln>
        </p:spPr>
        <p:txBody>
          <a:bodyPr wrap="square" rtlCol="0">
            <a:spAutoFit/>
          </a:bodyPr>
          <a:lstStyle/>
          <a:p>
            <a:endParaRPr kumimoji="1" lang="zh-TW" altLang="en-US" dirty="0"/>
          </a:p>
        </p:txBody>
      </p:sp>
      <p:sp>
        <p:nvSpPr>
          <p:cNvPr id="17" name="文字方塊 16">
            <a:extLst>
              <a:ext uri="{FF2B5EF4-FFF2-40B4-BE49-F238E27FC236}">
                <a16:creationId xmlns:a16="http://schemas.microsoft.com/office/drawing/2014/main" id="{0B15B662-8BB7-4E45-A6C3-F76383C2E1CC}"/>
              </a:ext>
            </a:extLst>
          </p:cNvPr>
          <p:cNvSpPr txBox="1"/>
          <p:nvPr/>
        </p:nvSpPr>
        <p:spPr>
          <a:xfrm>
            <a:off x="5297214" y="713436"/>
            <a:ext cx="482530" cy="200019"/>
          </a:xfrm>
          <a:prstGeom prst="rect">
            <a:avLst/>
          </a:prstGeom>
          <a:noFill/>
          <a:ln w="28575">
            <a:solidFill>
              <a:srgbClr val="FF0000"/>
            </a:solidFill>
          </a:ln>
        </p:spPr>
        <p:txBody>
          <a:bodyPr wrap="square" rtlCol="0">
            <a:spAutoFit/>
          </a:bodyPr>
          <a:lstStyle/>
          <a:p>
            <a:endParaRPr kumimoji="1" lang="zh-TW" altLang="en-US" dirty="0"/>
          </a:p>
        </p:txBody>
      </p:sp>
      <p:sp>
        <p:nvSpPr>
          <p:cNvPr id="19" name="文字方塊 18">
            <a:extLst>
              <a:ext uri="{FF2B5EF4-FFF2-40B4-BE49-F238E27FC236}">
                <a16:creationId xmlns:a16="http://schemas.microsoft.com/office/drawing/2014/main" id="{D15EF128-A836-CD4A-9DC3-6EBEA9ABA44D}"/>
              </a:ext>
            </a:extLst>
          </p:cNvPr>
          <p:cNvSpPr txBox="1"/>
          <p:nvPr/>
        </p:nvSpPr>
        <p:spPr>
          <a:xfrm>
            <a:off x="5304902" y="936506"/>
            <a:ext cx="482530" cy="200019"/>
          </a:xfrm>
          <a:prstGeom prst="rect">
            <a:avLst/>
          </a:prstGeom>
          <a:noFill/>
          <a:ln w="28575">
            <a:solidFill>
              <a:srgbClr val="FF0000"/>
            </a:solidFill>
          </a:ln>
        </p:spPr>
        <p:txBody>
          <a:bodyPr wrap="square" rtlCol="0">
            <a:spAutoFit/>
          </a:bodyPr>
          <a:lstStyle/>
          <a:p>
            <a:endParaRPr kumimoji="1" lang="zh-TW" altLang="en-US" dirty="0"/>
          </a:p>
        </p:txBody>
      </p:sp>
      <p:sp>
        <p:nvSpPr>
          <p:cNvPr id="21" name="文字方塊 20">
            <a:extLst>
              <a:ext uri="{FF2B5EF4-FFF2-40B4-BE49-F238E27FC236}">
                <a16:creationId xmlns:a16="http://schemas.microsoft.com/office/drawing/2014/main" id="{143B96E8-D154-1546-A40B-9F0FE4844C93}"/>
              </a:ext>
            </a:extLst>
          </p:cNvPr>
          <p:cNvSpPr txBox="1"/>
          <p:nvPr/>
        </p:nvSpPr>
        <p:spPr>
          <a:xfrm>
            <a:off x="7304690" y="2301766"/>
            <a:ext cx="620110" cy="156709"/>
          </a:xfrm>
          <a:prstGeom prst="rect">
            <a:avLst/>
          </a:prstGeom>
          <a:noFill/>
          <a:ln w="28575">
            <a:solidFill>
              <a:srgbClr val="FF0000"/>
            </a:solidFill>
          </a:ln>
        </p:spPr>
        <p:txBody>
          <a:bodyPr wrap="square" rtlCol="0">
            <a:spAutoFit/>
          </a:bodyPr>
          <a:lstStyle/>
          <a:p>
            <a:endParaRPr kumimoji="1" lang="zh-TW" altLang="en-US" dirty="0"/>
          </a:p>
        </p:txBody>
      </p:sp>
    </p:spTree>
    <p:extLst>
      <p:ext uri="{BB962C8B-B14F-4D97-AF65-F5344CB8AC3E}">
        <p14:creationId xmlns:p14="http://schemas.microsoft.com/office/powerpoint/2010/main" val="796041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F0F2035-EB42-6A4D-95BB-5C7FFA5B227B}"/>
              </a:ext>
            </a:extLst>
          </p:cNvPr>
          <p:cNvSpPr>
            <a:spLocks noGrp="1"/>
          </p:cNvSpPr>
          <p:nvPr>
            <p:ph type="title"/>
          </p:nvPr>
        </p:nvSpPr>
        <p:spPr>
          <a:xfrm>
            <a:off x="642918" y="1072110"/>
            <a:ext cx="3611029" cy="1862345"/>
          </a:xfrm>
        </p:spPr>
        <p:txBody>
          <a:bodyPr>
            <a:normAutofit/>
          </a:bodyPr>
          <a:lstStyle/>
          <a:p>
            <a:pPr>
              <a:lnSpc>
                <a:spcPct val="140000"/>
              </a:lnSpc>
            </a:pPr>
            <a:r>
              <a:rPr kumimoji="1" lang="en-US" altLang="zh-TW" sz="2500" dirty="0"/>
              <a:t>Choose the Template for The New Project</a:t>
            </a:r>
            <a:endParaRPr kumimoji="1" lang="zh-TW" altLang="en-US" sz="2500" dirty="0"/>
          </a:p>
        </p:txBody>
      </p:sp>
      <p:sp>
        <p:nvSpPr>
          <p:cNvPr id="42" name="Rectangle 41">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CE26385D-2D4B-AF4B-8506-5B4FE897F46F}"/>
              </a:ext>
            </a:extLst>
          </p:cNvPr>
          <p:cNvSpPr>
            <a:spLocks noGrp="1"/>
          </p:cNvSpPr>
          <p:nvPr>
            <p:ph idx="1"/>
          </p:nvPr>
        </p:nvSpPr>
        <p:spPr>
          <a:xfrm>
            <a:off x="637874" y="2934455"/>
            <a:ext cx="3616073" cy="2840139"/>
          </a:xfrm>
        </p:spPr>
        <p:txBody>
          <a:bodyPr anchor="t">
            <a:normAutofit/>
          </a:bodyPr>
          <a:lstStyle/>
          <a:p>
            <a:pPr marL="285750" indent="-285750">
              <a:lnSpc>
                <a:spcPct val="130000"/>
              </a:lnSpc>
              <a:buFont typeface="Arial" panose="020B0604020202020204" pitchFamily="34" charset="0"/>
              <a:buChar char="•"/>
            </a:pPr>
            <a:r>
              <a:rPr kumimoji="1" lang="en-US" altLang="zh-TW" sz="1500"/>
              <a:t>We get different tabs for creating iOS, macOS, </a:t>
            </a:r>
            <a:r>
              <a:rPr kumimoji="1" lang="en-US" altLang="zh-TW" sz="1500" err="1"/>
              <a:t>watchOS</a:t>
            </a:r>
            <a:r>
              <a:rPr kumimoji="1" lang="en-US" altLang="zh-TW" sz="1500"/>
              <a:t>, </a:t>
            </a:r>
            <a:r>
              <a:rPr kumimoji="1" lang="en-US" altLang="zh-TW" sz="1500" err="1"/>
              <a:t>tvOS</a:t>
            </a:r>
            <a:r>
              <a:rPr kumimoji="1" lang="en-US" altLang="zh-TW" sz="1500"/>
              <a:t> and other apps </a:t>
            </a:r>
          </a:p>
          <a:p>
            <a:pPr marL="285750" indent="-285750">
              <a:lnSpc>
                <a:spcPct val="130000"/>
              </a:lnSpc>
              <a:buFont typeface="Arial" panose="020B0604020202020204" pitchFamily="34" charset="0"/>
              <a:buChar char="•"/>
            </a:pPr>
            <a:r>
              <a:rPr kumimoji="1" lang="en-US" altLang="zh-TW" sz="1500"/>
              <a:t>We want an iOS app now but you’re free to modify it as you need to do.</a:t>
            </a:r>
            <a:endParaRPr kumimoji="1" lang="zh-TW" altLang="en-US" sz="1500"/>
          </a:p>
        </p:txBody>
      </p:sp>
      <p:pic>
        <p:nvPicPr>
          <p:cNvPr id="5" name="圖片 4">
            <a:extLst>
              <a:ext uri="{FF2B5EF4-FFF2-40B4-BE49-F238E27FC236}">
                <a16:creationId xmlns:a16="http://schemas.microsoft.com/office/drawing/2014/main" id="{FEC36E73-EB4B-EB43-8385-DE634BE773B1}"/>
              </a:ext>
            </a:extLst>
          </p:cNvPr>
          <p:cNvPicPr>
            <a:picLocks noChangeAspect="1"/>
          </p:cNvPicPr>
          <p:nvPr/>
        </p:nvPicPr>
        <p:blipFill>
          <a:blip r:embed="rId2"/>
          <a:srcRect l="1085" r="1085"/>
          <a:stretch/>
        </p:blipFill>
        <p:spPr>
          <a:xfrm>
            <a:off x="4695713" y="713436"/>
            <a:ext cx="7500472" cy="5431128"/>
          </a:xfrm>
          <a:prstGeom prst="rect">
            <a:avLst/>
          </a:prstGeom>
        </p:spPr>
      </p:pic>
      <p:sp>
        <p:nvSpPr>
          <p:cNvPr id="44" name="Rectangle 43">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字方塊 33">
            <a:extLst>
              <a:ext uri="{FF2B5EF4-FFF2-40B4-BE49-F238E27FC236}">
                <a16:creationId xmlns:a16="http://schemas.microsoft.com/office/drawing/2014/main" id="{CD2A7AA1-1E89-E64F-995D-FC146EDBB694}"/>
              </a:ext>
            </a:extLst>
          </p:cNvPr>
          <p:cNvSpPr txBox="1"/>
          <p:nvPr/>
        </p:nvSpPr>
        <p:spPr>
          <a:xfrm>
            <a:off x="4896865" y="1072110"/>
            <a:ext cx="4478099" cy="315257"/>
          </a:xfrm>
          <a:prstGeom prst="rect">
            <a:avLst/>
          </a:prstGeom>
          <a:noFill/>
          <a:ln w="28575">
            <a:solidFill>
              <a:srgbClr val="FF0000"/>
            </a:solidFill>
          </a:ln>
        </p:spPr>
        <p:txBody>
          <a:bodyPr wrap="square" rtlCol="0">
            <a:spAutoFit/>
          </a:bodyPr>
          <a:lstStyle/>
          <a:p>
            <a:endParaRPr kumimoji="1" lang="zh-TW" altLang="en-US" dirty="0"/>
          </a:p>
        </p:txBody>
      </p:sp>
      <p:sp>
        <p:nvSpPr>
          <p:cNvPr id="35" name="文字方塊 34">
            <a:extLst>
              <a:ext uri="{FF2B5EF4-FFF2-40B4-BE49-F238E27FC236}">
                <a16:creationId xmlns:a16="http://schemas.microsoft.com/office/drawing/2014/main" id="{2E9156B0-B9D9-804D-A8C1-8CEA3397B037}"/>
              </a:ext>
            </a:extLst>
          </p:cNvPr>
          <p:cNvSpPr txBox="1"/>
          <p:nvPr/>
        </p:nvSpPr>
        <p:spPr>
          <a:xfrm>
            <a:off x="5038755" y="1698321"/>
            <a:ext cx="1057245" cy="928319"/>
          </a:xfrm>
          <a:prstGeom prst="rect">
            <a:avLst/>
          </a:prstGeom>
          <a:noFill/>
          <a:ln w="28575">
            <a:solidFill>
              <a:srgbClr val="FF0000"/>
            </a:solidFill>
          </a:ln>
        </p:spPr>
        <p:txBody>
          <a:bodyPr wrap="square" rtlCol="0">
            <a:spAutoFit/>
          </a:bodyPr>
          <a:lstStyle/>
          <a:p>
            <a:endParaRPr kumimoji="1" lang="zh-TW" altLang="en-US" dirty="0"/>
          </a:p>
        </p:txBody>
      </p:sp>
      <p:sp>
        <p:nvSpPr>
          <p:cNvPr id="36" name="文字方塊 35">
            <a:extLst>
              <a:ext uri="{FF2B5EF4-FFF2-40B4-BE49-F238E27FC236}">
                <a16:creationId xmlns:a16="http://schemas.microsoft.com/office/drawing/2014/main" id="{5159ACC7-A631-7B42-A3F1-ACABA9E29F16}"/>
              </a:ext>
            </a:extLst>
          </p:cNvPr>
          <p:cNvSpPr txBox="1"/>
          <p:nvPr/>
        </p:nvSpPr>
        <p:spPr>
          <a:xfrm>
            <a:off x="11151475" y="5548368"/>
            <a:ext cx="956441" cy="561055"/>
          </a:xfrm>
          <a:prstGeom prst="rect">
            <a:avLst/>
          </a:prstGeom>
          <a:noFill/>
          <a:ln w="28575">
            <a:solidFill>
              <a:srgbClr val="FF0000"/>
            </a:solidFill>
          </a:ln>
        </p:spPr>
        <p:txBody>
          <a:bodyPr wrap="square" rtlCol="0">
            <a:spAutoFit/>
          </a:bodyPr>
          <a:lstStyle/>
          <a:p>
            <a:endParaRPr kumimoji="1" lang="zh-TW" altLang="en-US" dirty="0"/>
          </a:p>
        </p:txBody>
      </p:sp>
    </p:spTree>
    <p:extLst>
      <p:ext uri="{BB962C8B-B14F-4D97-AF65-F5344CB8AC3E}">
        <p14:creationId xmlns:p14="http://schemas.microsoft.com/office/powerpoint/2010/main" val="1518012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E1BB07B-3479-6441-BF07-576984B664FA}"/>
              </a:ext>
            </a:extLst>
          </p:cNvPr>
          <p:cNvSpPr>
            <a:spLocks noGrp="1"/>
          </p:cNvSpPr>
          <p:nvPr>
            <p:ph type="title"/>
          </p:nvPr>
        </p:nvSpPr>
        <p:spPr>
          <a:xfrm>
            <a:off x="642918" y="1072110"/>
            <a:ext cx="3611029" cy="1862345"/>
          </a:xfrm>
        </p:spPr>
        <p:txBody>
          <a:bodyPr>
            <a:normAutofit/>
          </a:bodyPr>
          <a:lstStyle/>
          <a:p>
            <a:pPr>
              <a:lnSpc>
                <a:spcPct val="140000"/>
              </a:lnSpc>
            </a:pPr>
            <a:r>
              <a:rPr kumimoji="1" lang="en-US" altLang="zh-TW" sz="2800"/>
              <a:t>Choose Options for Your Project </a:t>
            </a:r>
            <a:endParaRPr kumimoji="1" lang="zh-TW" altLang="en-US" sz="280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F401C932-DC2E-8F41-8174-511217D555D3}"/>
              </a:ext>
            </a:extLst>
          </p:cNvPr>
          <p:cNvSpPr>
            <a:spLocks noGrp="1"/>
          </p:cNvSpPr>
          <p:nvPr>
            <p:ph idx="1"/>
          </p:nvPr>
        </p:nvSpPr>
        <p:spPr>
          <a:xfrm>
            <a:off x="637874" y="2934455"/>
            <a:ext cx="3303505" cy="2840139"/>
          </a:xfrm>
        </p:spPr>
        <p:txBody>
          <a:bodyPr anchor="t">
            <a:normAutofit/>
          </a:bodyPr>
          <a:lstStyle/>
          <a:p>
            <a:pPr marL="285750" indent="-285750" algn="just">
              <a:lnSpc>
                <a:spcPct val="130000"/>
              </a:lnSpc>
              <a:buFont typeface="Arial" panose="020B0604020202020204" pitchFamily="34" charset="0"/>
              <a:buChar char="•"/>
            </a:pPr>
            <a:r>
              <a:rPr kumimoji="1" lang="en-US" altLang="zh-TW" sz="1500" dirty="0"/>
              <a:t>First type the name, organization identifier in blanks. </a:t>
            </a:r>
          </a:p>
          <a:p>
            <a:pPr marL="285750" indent="-285750" algn="just">
              <a:lnSpc>
                <a:spcPct val="130000"/>
              </a:lnSpc>
              <a:buFont typeface="Arial" panose="020B0604020202020204" pitchFamily="34" charset="0"/>
              <a:buChar char="•"/>
            </a:pPr>
            <a:r>
              <a:rPr kumimoji="1" lang="en-US" altLang="zh-TW" sz="1500" u="sng" dirty="0">
                <a:solidFill>
                  <a:srgbClr val="FF0000"/>
                </a:solidFill>
              </a:rPr>
              <a:t>the most important thing </a:t>
            </a:r>
            <a:r>
              <a:rPr kumimoji="1" lang="en-US" altLang="zh-TW" sz="1500" dirty="0"/>
              <a:t>is to change the interface option from “</a:t>
            </a:r>
            <a:r>
              <a:rPr kumimoji="1" lang="en-US" altLang="zh-TW" sz="1500" dirty="0" err="1"/>
              <a:t>SwiftUI</a:t>
            </a:r>
            <a:r>
              <a:rPr kumimoji="1" lang="en-US" altLang="zh-TW" sz="1500" dirty="0"/>
              <a:t>” to “Storyboard”  </a:t>
            </a:r>
            <a:endParaRPr kumimoji="1" lang="zh-TW" altLang="en-US" sz="1500" dirty="0"/>
          </a:p>
        </p:txBody>
      </p:sp>
      <p:pic>
        <p:nvPicPr>
          <p:cNvPr id="5" name="圖片 4">
            <a:extLst>
              <a:ext uri="{FF2B5EF4-FFF2-40B4-BE49-F238E27FC236}">
                <a16:creationId xmlns:a16="http://schemas.microsoft.com/office/drawing/2014/main" id="{AE9ED626-ED1F-D545-B010-DA0C56C66465}"/>
              </a:ext>
            </a:extLst>
          </p:cNvPr>
          <p:cNvPicPr>
            <a:picLocks noChangeAspect="1"/>
          </p:cNvPicPr>
          <p:nvPr/>
        </p:nvPicPr>
        <p:blipFill rotWithShape="1">
          <a:blip r:embed="rId2"/>
          <a:srcRect l="2293" r="-1" b="-1"/>
          <a:stretch/>
        </p:blipFill>
        <p:spPr>
          <a:xfrm>
            <a:off x="4695713" y="713436"/>
            <a:ext cx="7500472" cy="5431128"/>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字方塊 14">
            <a:extLst>
              <a:ext uri="{FF2B5EF4-FFF2-40B4-BE49-F238E27FC236}">
                <a16:creationId xmlns:a16="http://schemas.microsoft.com/office/drawing/2014/main" id="{AA5E3EA1-FBEC-9B4C-89BF-AC82CAF3D601}"/>
              </a:ext>
            </a:extLst>
          </p:cNvPr>
          <p:cNvSpPr txBox="1"/>
          <p:nvPr/>
        </p:nvSpPr>
        <p:spPr>
          <a:xfrm>
            <a:off x="7471753" y="2007476"/>
            <a:ext cx="3069177" cy="294290"/>
          </a:xfrm>
          <a:prstGeom prst="rect">
            <a:avLst/>
          </a:prstGeom>
          <a:noFill/>
          <a:ln w="28575">
            <a:solidFill>
              <a:srgbClr val="FF0000"/>
            </a:solidFill>
          </a:ln>
        </p:spPr>
        <p:txBody>
          <a:bodyPr wrap="square" rtlCol="0">
            <a:spAutoFit/>
          </a:bodyPr>
          <a:lstStyle/>
          <a:p>
            <a:endParaRPr kumimoji="1" lang="zh-TW" altLang="en-US" dirty="0"/>
          </a:p>
        </p:txBody>
      </p:sp>
      <p:sp>
        <p:nvSpPr>
          <p:cNvPr id="17" name="文字方塊 16">
            <a:extLst>
              <a:ext uri="{FF2B5EF4-FFF2-40B4-BE49-F238E27FC236}">
                <a16:creationId xmlns:a16="http://schemas.microsoft.com/office/drawing/2014/main" id="{FE1C3C14-1375-1E46-8E8D-1442389A6FC7}"/>
              </a:ext>
            </a:extLst>
          </p:cNvPr>
          <p:cNvSpPr txBox="1"/>
          <p:nvPr/>
        </p:nvSpPr>
        <p:spPr>
          <a:xfrm>
            <a:off x="7471753" y="2636595"/>
            <a:ext cx="3069177" cy="294290"/>
          </a:xfrm>
          <a:prstGeom prst="rect">
            <a:avLst/>
          </a:prstGeom>
          <a:noFill/>
          <a:ln w="28575">
            <a:solidFill>
              <a:srgbClr val="FF0000"/>
            </a:solidFill>
          </a:ln>
        </p:spPr>
        <p:txBody>
          <a:bodyPr wrap="square" rtlCol="0">
            <a:spAutoFit/>
          </a:bodyPr>
          <a:lstStyle/>
          <a:p>
            <a:endParaRPr kumimoji="1" lang="zh-TW" altLang="en-US" dirty="0"/>
          </a:p>
        </p:txBody>
      </p:sp>
      <p:sp>
        <p:nvSpPr>
          <p:cNvPr id="19" name="文字方塊 18">
            <a:extLst>
              <a:ext uri="{FF2B5EF4-FFF2-40B4-BE49-F238E27FC236}">
                <a16:creationId xmlns:a16="http://schemas.microsoft.com/office/drawing/2014/main" id="{B231809E-9025-7C4A-B402-C262109CC206}"/>
              </a:ext>
            </a:extLst>
          </p:cNvPr>
          <p:cNvSpPr txBox="1"/>
          <p:nvPr/>
        </p:nvSpPr>
        <p:spPr>
          <a:xfrm>
            <a:off x="6851007" y="3265713"/>
            <a:ext cx="3689923" cy="378607"/>
          </a:xfrm>
          <a:prstGeom prst="rect">
            <a:avLst/>
          </a:prstGeom>
          <a:noFill/>
          <a:ln w="28575">
            <a:solidFill>
              <a:srgbClr val="FF0000"/>
            </a:solidFill>
          </a:ln>
        </p:spPr>
        <p:txBody>
          <a:bodyPr wrap="square" rtlCol="0">
            <a:spAutoFit/>
          </a:bodyPr>
          <a:lstStyle/>
          <a:p>
            <a:endParaRPr kumimoji="1" lang="zh-TW" altLang="en-US" dirty="0"/>
          </a:p>
        </p:txBody>
      </p:sp>
      <p:sp>
        <p:nvSpPr>
          <p:cNvPr id="21" name="文字方塊 20">
            <a:extLst>
              <a:ext uri="{FF2B5EF4-FFF2-40B4-BE49-F238E27FC236}">
                <a16:creationId xmlns:a16="http://schemas.microsoft.com/office/drawing/2014/main" id="{6C6AAA83-D793-AD49-B310-122D9A58715B}"/>
              </a:ext>
            </a:extLst>
          </p:cNvPr>
          <p:cNvSpPr txBox="1"/>
          <p:nvPr/>
        </p:nvSpPr>
        <p:spPr>
          <a:xfrm>
            <a:off x="11046372" y="5675586"/>
            <a:ext cx="1089500" cy="343715"/>
          </a:xfrm>
          <a:prstGeom prst="rect">
            <a:avLst/>
          </a:prstGeom>
          <a:noFill/>
          <a:ln w="28575">
            <a:solidFill>
              <a:srgbClr val="FF0000"/>
            </a:solidFill>
          </a:ln>
        </p:spPr>
        <p:txBody>
          <a:bodyPr wrap="square" rtlCol="0">
            <a:spAutoFit/>
          </a:bodyPr>
          <a:lstStyle/>
          <a:p>
            <a:endParaRPr kumimoji="1" lang="zh-TW" altLang="en-US" dirty="0"/>
          </a:p>
        </p:txBody>
      </p:sp>
    </p:spTree>
    <p:extLst>
      <p:ext uri="{BB962C8B-B14F-4D97-AF65-F5344CB8AC3E}">
        <p14:creationId xmlns:p14="http://schemas.microsoft.com/office/powerpoint/2010/main" val="218216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3">
            <a:extLst>
              <a:ext uri="{FF2B5EF4-FFF2-40B4-BE49-F238E27FC236}">
                <a16:creationId xmlns:a16="http://schemas.microsoft.com/office/drawing/2014/main" id="{F465BEC9-9A64-4330-A094-2323D0EE1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91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5">
            <a:extLst>
              <a:ext uri="{FF2B5EF4-FFF2-40B4-BE49-F238E27FC236}">
                <a16:creationId xmlns:a16="http://schemas.microsoft.com/office/drawing/2014/main" id="{4B1DA58A-A755-4FCE-9BED-1E4AD6C9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61146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a:extLst>
              <a:ext uri="{FF2B5EF4-FFF2-40B4-BE49-F238E27FC236}">
                <a16:creationId xmlns:a16="http://schemas.microsoft.com/office/drawing/2014/main" id="{8DBEA78A-8779-3047-9117-05BC440B2B90}"/>
              </a:ext>
            </a:extLst>
          </p:cNvPr>
          <p:cNvPicPr>
            <a:picLocks noChangeAspect="1"/>
          </p:cNvPicPr>
          <p:nvPr/>
        </p:nvPicPr>
        <p:blipFill>
          <a:blip r:embed="rId2"/>
          <a:stretch>
            <a:fillRect/>
          </a:stretch>
        </p:blipFill>
        <p:spPr>
          <a:xfrm>
            <a:off x="947723" y="1163759"/>
            <a:ext cx="10296555" cy="4530482"/>
          </a:xfrm>
          <a:prstGeom prst="rect">
            <a:avLst/>
          </a:prstGeom>
        </p:spPr>
      </p:pic>
      <p:sp>
        <p:nvSpPr>
          <p:cNvPr id="38" name="Rectangle 27">
            <a:extLst>
              <a:ext uri="{FF2B5EF4-FFF2-40B4-BE49-F238E27FC236}">
                <a16:creationId xmlns:a16="http://schemas.microsoft.com/office/drawing/2014/main" id="{2E23EFB5-5855-497F-AC57-6C194148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9414EFBA-DEC5-4782-9B45-CEF1661DB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21586"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744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 name="Rectangle 75">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94" name="Rectangle 79">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5" name="Rectangle 81">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圖片 3">
            <a:extLst>
              <a:ext uri="{FF2B5EF4-FFF2-40B4-BE49-F238E27FC236}">
                <a16:creationId xmlns:a16="http://schemas.microsoft.com/office/drawing/2014/main" id="{FB07C37C-5DBA-0648-8CB2-307A4F0E6BC5}"/>
              </a:ext>
            </a:extLst>
          </p:cNvPr>
          <p:cNvPicPr>
            <a:picLocks noChangeAspect="1"/>
          </p:cNvPicPr>
          <p:nvPr/>
        </p:nvPicPr>
        <p:blipFill rotWithShape="1">
          <a:blip r:embed="rId2"/>
          <a:srcRect r="20445"/>
          <a:stretch/>
        </p:blipFill>
        <p:spPr>
          <a:xfrm>
            <a:off x="20" y="-2"/>
            <a:ext cx="12191980" cy="6858002"/>
          </a:xfrm>
          <a:prstGeom prst="rect">
            <a:avLst/>
          </a:prstGeom>
        </p:spPr>
      </p:pic>
      <p:sp>
        <p:nvSpPr>
          <p:cNvPr id="96" name="Rectangle 83">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DEA5731-AEE8-524F-9EBF-696064AE9CAF}"/>
              </a:ext>
            </a:extLst>
          </p:cNvPr>
          <p:cNvSpPr>
            <a:spLocks noGrp="1"/>
          </p:cNvSpPr>
          <p:nvPr>
            <p:ph type="title"/>
          </p:nvPr>
        </p:nvSpPr>
        <p:spPr>
          <a:xfrm>
            <a:off x="5329237" y="863600"/>
            <a:ext cx="6007100" cy="3366494"/>
          </a:xfrm>
        </p:spPr>
        <p:txBody>
          <a:bodyPr vert="horz" lIns="109728" tIns="109728" rIns="109728" bIns="91440" rtlCol="0" anchor="b">
            <a:normAutofit/>
          </a:bodyPr>
          <a:lstStyle/>
          <a:p>
            <a:pPr>
              <a:lnSpc>
                <a:spcPct val="125000"/>
              </a:lnSpc>
            </a:pPr>
            <a:r>
              <a:rPr kumimoji="1" lang="en-US" altLang="zh-TW" sz="6000" b="0" cap="all">
                <a:solidFill>
                  <a:schemeClr val="bg1"/>
                </a:solidFill>
              </a:rPr>
              <a:t>Bundle Identifier</a:t>
            </a:r>
          </a:p>
        </p:txBody>
      </p:sp>
    </p:spTree>
    <p:extLst>
      <p:ext uri="{BB962C8B-B14F-4D97-AF65-F5344CB8AC3E}">
        <p14:creationId xmlns:p14="http://schemas.microsoft.com/office/powerpoint/2010/main" val="318695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30"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14">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16">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1500"/>
            <a:ext cx="7534656" cy="51129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8">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0">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a:extLst>
              <a:ext uri="{FF2B5EF4-FFF2-40B4-BE49-F238E27FC236}">
                <a16:creationId xmlns:a16="http://schemas.microsoft.com/office/drawing/2014/main" id="{D0E1BC95-3A58-D04F-B8A0-FBE3C7BCB4C9}"/>
              </a:ext>
            </a:extLst>
          </p:cNvPr>
          <p:cNvPicPr>
            <a:picLocks noChangeAspect="1"/>
          </p:cNvPicPr>
          <p:nvPr/>
        </p:nvPicPr>
        <p:blipFill>
          <a:blip r:embed="rId2"/>
          <a:srcRect/>
          <a:stretch/>
        </p:blipFill>
        <p:spPr>
          <a:xfrm>
            <a:off x="643466" y="1869648"/>
            <a:ext cx="6224713" cy="3468613"/>
          </a:xfrm>
          <a:prstGeom prst="rect">
            <a:avLst/>
          </a:prstGeom>
        </p:spPr>
      </p:pic>
      <p:sp>
        <p:nvSpPr>
          <p:cNvPr id="35" name="Rectangle 22">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3527D6C-1393-9749-A599-1E65EB5461FA}"/>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15000"/>
              </a:lnSpc>
            </a:pPr>
            <a:r>
              <a:rPr kumimoji="1" lang="en-US" altLang="zh-TW" sz="3300" b="0" cap="all">
                <a:solidFill>
                  <a:schemeClr val="bg1"/>
                </a:solidFill>
              </a:rPr>
              <a:t>Choose the Path to Store The Project</a:t>
            </a:r>
          </a:p>
        </p:txBody>
      </p:sp>
      <p:sp>
        <p:nvSpPr>
          <p:cNvPr id="36"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字方塊 23">
            <a:extLst>
              <a:ext uri="{FF2B5EF4-FFF2-40B4-BE49-F238E27FC236}">
                <a16:creationId xmlns:a16="http://schemas.microsoft.com/office/drawing/2014/main" id="{60BD864A-8CD3-824A-B930-665E5194B9DD}"/>
              </a:ext>
            </a:extLst>
          </p:cNvPr>
          <p:cNvSpPr txBox="1"/>
          <p:nvPr/>
        </p:nvSpPr>
        <p:spPr>
          <a:xfrm>
            <a:off x="6096000" y="4916076"/>
            <a:ext cx="772179" cy="359009"/>
          </a:xfrm>
          <a:prstGeom prst="rect">
            <a:avLst/>
          </a:prstGeom>
          <a:noFill/>
          <a:ln w="28575">
            <a:solidFill>
              <a:srgbClr val="FF0000"/>
            </a:solidFill>
          </a:ln>
        </p:spPr>
        <p:txBody>
          <a:bodyPr wrap="square" rtlCol="0">
            <a:spAutoFit/>
          </a:bodyPr>
          <a:lstStyle/>
          <a:p>
            <a:endParaRPr kumimoji="1" lang="zh-TW" altLang="en-US" dirty="0"/>
          </a:p>
        </p:txBody>
      </p:sp>
    </p:spTree>
    <p:extLst>
      <p:ext uri="{BB962C8B-B14F-4D97-AF65-F5344CB8AC3E}">
        <p14:creationId xmlns:p14="http://schemas.microsoft.com/office/powerpoint/2010/main" val="2908324452"/>
      </p:ext>
    </p:extLst>
  </p:cSld>
  <p:clrMapOvr>
    <a:masterClrMapping/>
  </p:clrMapOvr>
</p:sld>
</file>

<file path=ppt/theme/theme1.xml><?xml version="1.0" encoding="utf-8"?>
<a:theme xmlns:a="http://schemas.openxmlformats.org/drawingml/2006/main" name="ShojiVTI">
  <a:themeElements>
    <a:clrScheme name="AnalogousFromDarkSeedLeftStep">
      <a:dk1>
        <a:srgbClr val="000000"/>
      </a:dk1>
      <a:lt1>
        <a:srgbClr val="FFFFFF"/>
      </a:lt1>
      <a:dk2>
        <a:srgbClr val="1B2F2D"/>
      </a:dk2>
      <a:lt2>
        <a:srgbClr val="F0F3F3"/>
      </a:lt2>
      <a:accent1>
        <a:srgbClr val="C3634D"/>
      </a:accent1>
      <a:accent2>
        <a:srgbClr val="B13B56"/>
      </a:accent2>
      <a:accent3>
        <a:srgbClr val="C34D99"/>
      </a:accent3>
      <a:accent4>
        <a:srgbClr val="AA3BB1"/>
      </a:accent4>
      <a:accent5>
        <a:srgbClr val="8B4DC3"/>
      </a:accent5>
      <a:accent6>
        <a:srgbClr val="5549B7"/>
      </a:accent6>
      <a:hlink>
        <a:srgbClr val="973F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555</Words>
  <Application>Microsoft Macintosh PowerPoint</Application>
  <PresentationFormat>寬螢幕</PresentationFormat>
  <Paragraphs>46</Paragraphs>
  <Slides>21</Slides>
  <Notes>1</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21</vt:i4>
      </vt:variant>
    </vt:vector>
  </HeadingPairs>
  <TitlesOfParts>
    <vt:vector size="26" baseType="lpstr">
      <vt:lpstr>Meiryo</vt:lpstr>
      <vt:lpstr>Arial</vt:lpstr>
      <vt:lpstr>Calibri</vt:lpstr>
      <vt:lpstr>Corbel</vt:lpstr>
      <vt:lpstr>ShojiVTI</vt:lpstr>
      <vt:lpstr>Xcode Storyboards and Interface Builder</vt:lpstr>
      <vt:lpstr>Let Review The ”I am rich” APP</vt:lpstr>
      <vt:lpstr>So…Today our work is to build an APP and “doing nothing”</vt:lpstr>
      <vt:lpstr>Create a Brand New Xcode Project </vt:lpstr>
      <vt:lpstr>Choose the Template for The New Project</vt:lpstr>
      <vt:lpstr>Choose Options for Your Project </vt:lpstr>
      <vt:lpstr>PowerPoint 簡報</vt:lpstr>
      <vt:lpstr>Bundle Identifier</vt:lpstr>
      <vt:lpstr>Choose the Path to Store The Project</vt:lpstr>
      <vt:lpstr>Congratulation!</vt:lpstr>
      <vt:lpstr>Find Your Project Folder</vt:lpstr>
      <vt:lpstr>Let‘s make some changes on your project</vt:lpstr>
      <vt:lpstr>General Setting</vt:lpstr>
      <vt:lpstr>In most cases, you'll be keeping these settings as the defaults, and we'll be doing most of our important work inside the swift and storyboard files. </vt:lpstr>
      <vt:lpstr>Storyboard</vt:lpstr>
      <vt:lpstr>Xcode Keyboard Shortcuts </vt:lpstr>
      <vt:lpstr>Main and LaunchScreen </vt:lpstr>
      <vt:lpstr>Main.storyboard</vt:lpstr>
      <vt:lpstr>Add A Label</vt:lpstr>
      <vt:lpstr>View</vt:lpstr>
      <vt:lpstr>Try to Run Your First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Xcode Storyboards and Interface Builder</dc:title>
  <dc:creator>簡廷軒</dc:creator>
  <cp:lastModifiedBy>簡廷軒</cp:lastModifiedBy>
  <cp:revision>1</cp:revision>
  <dcterms:created xsi:type="dcterms:W3CDTF">2022-03-02T04:47:44Z</dcterms:created>
  <dcterms:modified xsi:type="dcterms:W3CDTF">2022-03-02T08:10:04Z</dcterms:modified>
</cp:coreProperties>
</file>